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301" r:id="rId4"/>
    <p:sldId id="299" r:id="rId5"/>
    <p:sldId id="302" r:id="rId6"/>
    <p:sldId id="293" r:id="rId7"/>
    <p:sldId id="270" r:id="rId8"/>
    <p:sldId id="285" r:id="rId9"/>
    <p:sldId id="288" r:id="rId10"/>
    <p:sldId id="298" r:id="rId11"/>
    <p:sldId id="292" r:id="rId12"/>
    <p:sldId id="289" r:id="rId13"/>
    <p:sldId id="303" r:id="rId14"/>
    <p:sldId id="304" r:id="rId15"/>
    <p:sldId id="305" r:id="rId16"/>
    <p:sldId id="313" r:id="rId17"/>
    <p:sldId id="306" r:id="rId18"/>
    <p:sldId id="307" r:id="rId19"/>
    <p:sldId id="308" r:id="rId20"/>
    <p:sldId id="309" r:id="rId21"/>
    <p:sldId id="310" r:id="rId22"/>
    <p:sldId id="311" r:id="rId23"/>
    <p:sldId id="312" r:id="rId24"/>
    <p:sldId id="287" r:id="rId25"/>
    <p:sldId id="314" r:id="rId26"/>
    <p:sldId id="315" r:id="rId27"/>
    <p:sldId id="316" r:id="rId28"/>
    <p:sldId id="317" r:id="rId29"/>
    <p:sldId id="318" r:id="rId30"/>
    <p:sldId id="323" r:id="rId31"/>
    <p:sldId id="319" r:id="rId32"/>
    <p:sldId id="320" r:id="rId33"/>
    <p:sldId id="272" r:id="rId34"/>
  </p:sldIdLst>
  <p:sldSz cx="12192000" cy="6858000"/>
  <p:notesSz cx="6858000" cy="9144000"/>
  <p:custDataLst>
    <p:tags r:id="rId3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5"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58" autoAdjust="0"/>
    <p:restoredTop sz="94660"/>
  </p:normalViewPr>
  <p:slideViewPr>
    <p:cSldViewPr snapToGrid="0" showGuides="1">
      <p:cViewPr varScale="1">
        <p:scale>
          <a:sx n="114" d="100"/>
          <a:sy n="114" d="100"/>
        </p:scale>
        <p:origin x="-420" y="-96"/>
      </p:cViewPr>
      <p:guideLst>
        <p:guide orient="horz" pos="2095"/>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8" Type="http://schemas.openxmlformats.org/officeDocument/2006/relationships/tags" Target="tags/tag3.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14.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15.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openxmlformats.org/officeDocument/2006/relationships/tags" Target="../tags/tag2.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17.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20.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2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26.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27.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29.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openxmlformats.org/officeDocument/2006/relationships/tags" Target="../tags/tag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1" cstate="print"/>
          <a:stretch>
            <a:fillRect/>
          </a:stretch>
        </p:blipFill>
        <p:spPr>
          <a:xfrm rot="21600000">
            <a:off x="0" y="842276"/>
            <a:ext cx="12192000" cy="3302546"/>
          </a:xfrm>
          <a:prstGeom prst="rect">
            <a:avLst/>
          </a:prstGeom>
        </p:spPr>
      </p:pic>
      <p:sp>
        <p:nvSpPr>
          <p:cNvPr id="4" name="textbox 4"/>
          <p:cNvSpPr/>
          <p:nvPr/>
        </p:nvSpPr>
        <p:spPr>
          <a:xfrm>
            <a:off x="1672707" y="1868908"/>
            <a:ext cx="9548494" cy="3302548"/>
          </a:xfrm>
          <a:prstGeom prst="rect">
            <a:avLst/>
          </a:prstGeom>
        </p:spPr>
        <p:txBody>
          <a:bodyPr vert="horz" wrap="square" lIns="0" tIns="0" rIns="0" bIns="0"/>
          <a:lstStyle/>
          <a:p>
            <a:pPr algn="l" rtl="0" eaLnBrk="0">
              <a:lnSpc>
                <a:spcPct val="98000"/>
              </a:lnSpc>
            </a:pPr>
            <a:endParaRPr lang="en-US" altLang="en-US" sz="100" dirty="0"/>
          </a:p>
          <a:p>
            <a:pPr marL="12700" algn="l" rtl="0" eaLnBrk="0">
              <a:lnSpc>
                <a:spcPct val="95000"/>
              </a:lnSpc>
            </a:pPr>
            <a:r>
              <a:rPr sz="7200" kern="0" spc="-80" dirty="0">
                <a:ln w="26123" cap="flat" cmpd="sng">
                  <a:solidFill>
                    <a:srgbClr val="FF0000">
                      <a:alpha val="100000"/>
                    </a:srgbClr>
                  </a:solidFill>
                  <a:prstDash val="solid"/>
                  <a:miter lim="10"/>
                </a:ln>
                <a:solidFill>
                  <a:srgbClr val="FF0000">
                    <a:alpha val="100000"/>
                  </a:srgbClr>
                </a:solidFill>
                <a:latin typeface="宋体" panose="02010600030101010101" pitchFamily="2" charset="-122"/>
                <a:ea typeface="宋体" panose="02010600030101010101" pitchFamily="2" charset="-122"/>
                <a:cs typeface="宋体" panose="02010600030101010101" pitchFamily="2" charset="-122"/>
              </a:rPr>
              <a:t>中源国际认证有限公司</a:t>
            </a:r>
            <a:endParaRPr lang="en-US" altLang="en-US" sz="7200" dirty="0"/>
          </a:p>
          <a:p>
            <a:pPr algn="l" rtl="0" eaLnBrk="0">
              <a:lnSpc>
                <a:spcPct val="107000"/>
              </a:lnSpc>
            </a:pPr>
            <a:endParaRPr lang="en-US" altLang="en-US" sz="1000" dirty="0"/>
          </a:p>
          <a:p>
            <a:pPr algn="l" rtl="0" eaLnBrk="0">
              <a:lnSpc>
                <a:spcPct val="108000"/>
              </a:lnSpc>
            </a:pPr>
            <a:endParaRPr lang="en-US" altLang="en-US" sz="1000" dirty="0"/>
          </a:p>
          <a:p>
            <a:pPr algn="l" rtl="0" eaLnBrk="0">
              <a:lnSpc>
                <a:spcPct val="101000"/>
              </a:lnSpc>
            </a:pPr>
            <a:r>
              <a:rPr lang="en-US" sz="3600" kern="0" spc="-30" dirty="0">
                <a:solidFill>
                  <a:srgbClr val="FFFF00">
                    <a:alpha val="100000"/>
                  </a:srgbClr>
                </a:solidFill>
                <a:latin typeface="新宋体" panose="02010609030101010101" charset="-122"/>
                <a:ea typeface="新宋体" panose="02010609030101010101" charset="-122"/>
                <a:cs typeface="新宋体" panose="02010609030101010101" charset="-122"/>
              </a:rPr>
              <a:t>                    </a:t>
            </a:r>
            <a:r>
              <a:rPr lang="zh-CN" sz="3600" kern="0" spc="-30" dirty="0">
                <a:solidFill>
                  <a:srgbClr val="FFFF00">
                    <a:alpha val="100000"/>
                  </a:srgbClr>
                </a:solidFill>
                <a:latin typeface="新宋体" panose="02010609030101010101" charset="-122"/>
                <a:ea typeface="新宋体" panose="02010609030101010101" charset="-122"/>
                <a:cs typeface="新宋体" panose="02010609030101010101" charset="-122"/>
              </a:rPr>
              <a:t>内部审核员审核知识培训</a:t>
            </a:r>
            <a:endParaRPr lang="en-US" altLang="zh-CN" sz="3600" kern="0" spc="-30" dirty="0">
              <a:solidFill>
                <a:srgbClr val="FFFF00">
                  <a:alpha val="100000"/>
                </a:srgbClr>
              </a:solidFill>
              <a:latin typeface="新宋体" panose="02010609030101010101" charset="-122"/>
              <a:ea typeface="新宋体" panose="02010609030101010101" charset="-122"/>
              <a:cs typeface="新宋体" panose="02010609030101010101" charset="-122"/>
            </a:endParaRPr>
          </a:p>
          <a:p>
            <a:pPr algn="l" rtl="0" eaLnBrk="0">
              <a:lnSpc>
                <a:spcPct val="101000"/>
              </a:lnSpc>
            </a:pPr>
            <a:r>
              <a:rPr lang="zh-CN" altLang="en-US" sz="3600" kern="0" spc="-30" dirty="0">
                <a:solidFill>
                  <a:srgbClr val="FFFF00">
                    <a:alpha val="100000"/>
                  </a:srgbClr>
                </a:solidFill>
                <a:latin typeface="新宋体" panose="02010609030101010101" charset="-122"/>
                <a:ea typeface="新宋体" panose="02010609030101010101" charset="-122"/>
                <a:cs typeface="新宋体" panose="02010609030101010101" charset="-122"/>
              </a:rPr>
              <a:t>                      </a:t>
            </a:r>
            <a:endParaRPr lang="zh-CN" altLang="en-US" sz="3200" kern="0" spc="-30" dirty="0">
              <a:latin typeface="新宋体" panose="02010609030101010101" charset="-122"/>
              <a:ea typeface="新宋体" panose="02010609030101010101" charset="-122"/>
              <a:cs typeface="新宋体" panose="02010609030101010101" charset="-122"/>
            </a:endParaRPr>
          </a:p>
        </p:txBody>
      </p:sp>
      <p:pic>
        <p:nvPicPr>
          <p:cNvPr id="6" name="picture 6"/>
          <p:cNvPicPr>
            <a:picLocks noChangeAspect="1"/>
          </p:cNvPicPr>
          <p:nvPr/>
        </p:nvPicPr>
        <p:blipFill>
          <a:blip r:embed="rId2" cstate="print"/>
          <a:stretch>
            <a:fillRect/>
          </a:stretch>
        </p:blipFill>
        <p:spPr>
          <a:xfrm rot="21600000">
            <a:off x="318499" y="6024562"/>
            <a:ext cx="11752850" cy="398238"/>
          </a:xfrm>
          <a:prstGeom prst="rect">
            <a:avLst/>
          </a:prstGeom>
        </p:spPr>
      </p:pic>
      <p:sp>
        <p:nvSpPr>
          <p:cNvPr id="8" name="rect"/>
          <p:cNvSpPr/>
          <p:nvPr/>
        </p:nvSpPr>
        <p:spPr>
          <a:xfrm>
            <a:off x="3665791" y="291554"/>
            <a:ext cx="1654632" cy="1534883"/>
          </a:xfrm>
          <a:prstGeom prst="rect">
            <a:avLst/>
          </a:prstGeom>
          <a:solidFill>
            <a:srgbClr val="479DC9">
              <a:alpha val="60000"/>
            </a:srgbClr>
          </a:solidFill>
          <a:ln cap="flat">
            <a:noFill/>
            <a:prstDash val="solid"/>
            <a:miter lim="0"/>
          </a:ln>
        </p:spPr>
        <p:txBody>
          <a:bodyPr rtlCol="0"/>
          <a:lstStyle/>
          <a:p>
            <a:pPr algn="ctr"/>
            <a:endParaRPr lang="zh-CN" altLang="en-US"/>
          </a:p>
        </p:txBody>
      </p:sp>
      <p:sp>
        <p:nvSpPr>
          <p:cNvPr id="10" name="path"/>
          <p:cNvSpPr/>
          <p:nvPr/>
        </p:nvSpPr>
        <p:spPr>
          <a:xfrm>
            <a:off x="4364888" y="3865308"/>
            <a:ext cx="1479803" cy="1374775"/>
          </a:xfrm>
          <a:custGeom>
            <a:avLst/>
            <a:gdLst/>
            <a:ahLst/>
            <a:cxnLst/>
            <a:rect l="0" t="0" r="0" b="0"/>
            <a:pathLst>
              <a:path w="2330" h="2165">
                <a:moveTo>
                  <a:pt x="22" y="22"/>
                </a:moveTo>
                <a:lnTo>
                  <a:pt x="2307" y="22"/>
                </a:lnTo>
                <a:lnTo>
                  <a:pt x="2307" y="2142"/>
                </a:lnTo>
                <a:lnTo>
                  <a:pt x="22" y="2142"/>
                </a:lnTo>
                <a:lnTo>
                  <a:pt x="22" y="22"/>
                </a:lnTo>
                <a:close/>
              </a:path>
            </a:pathLst>
          </a:custGeom>
          <a:noFill/>
          <a:ln w="28575" cap="flat">
            <a:solidFill>
              <a:srgbClr val="479DC9">
                <a:alpha val="100000"/>
              </a:srgbClr>
            </a:solidFill>
            <a:prstDash val="solid"/>
            <a:miter lim="800000"/>
          </a:ln>
        </p:spPr>
        <p:txBody>
          <a:bodyPr rtlCol="0"/>
          <a:lstStyle/>
          <a:p>
            <a:pPr algn="ctr"/>
            <a:endParaRPr lang="zh-CN" altLang="en-US"/>
          </a:p>
        </p:txBody>
      </p:sp>
      <p:pic>
        <p:nvPicPr>
          <p:cNvPr id="12" name="picture 12"/>
          <p:cNvPicPr>
            <a:picLocks noChangeAspect="1"/>
          </p:cNvPicPr>
          <p:nvPr/>
        </p:nvPicPr>
        <p:blipFill>
          <a:blip r:embed="rId3" cstate="print"/>
          <a:stretch>
            <a:fillRect/>
          </a:stretch>
        </p:blipFill>
        <p:spPr>
          <a:xfrm rot="21600000">
            <a:off x="0" y="0"/>
            <a:ext cx="1313815" cy="755650"/>
          </a:xfrm>
          <a:prstGeom prst="rect">
            <a:avLst/>
          </a:prstGeom>
        </p:spPr>
      </p:pic>
      <p:sp>
        <p:nvSpPr>
          <p:cNvPr id="14" name="rect"/>
          <p:cNvSpPr/>
          <p:nvPr/>
        </p:nvSpPr>
        <p:spPr>
          <a:xfrm>
            <a:off x="2641142" y="3880091"/>
            <a:ext cx="560400" cy="519836"/>
          </a:xfrm>
          <a:prstGeom prst="rect">
            <a:avLst/>
          </a:prstGeom>
          <a:solidFill>
            <a:srgbClr val="479DC9">
              <a:alpha val="100000"/>
            </a:srgbClr>
          </a:solidFill>
          <a:ln cap="flat">
            <a:noFill/>
            <a:prstDash val="solid"/>
            <a:miter lim="0"/>
          </a:ln>
        </p:spPr>
        <p:txBody>
          <a:bodyPr rtlCol="0"/>
          <a:lstStyle/>
          <a:p>
            <a:pPr algn="ctr"/>
            <a:endParaRPr lang="zh-CN" altLang="en-US"/>
          </a:p>
        </p:txBody>
      </p:sp>
      <p:sp>
        <p:nvSpPr>
          <p:cNvPr id="16" name="rect"/>
          <p:cNvSpPr/>
          <p:nvPr/>
        </p:nvSpPr>
        <p:spPr>
          <a:xfrm>
            <a:off x="6096000" y="4880279"/>
            <a:ext cx="465493" cy="431800"/>
          </a:xfrm>
          <a:prstGeom prst="rect">
            <a:avLst/>
          </a:prstGeom>
          <a:solidFill>
            <a:srgbClr val="479DC9">
              <a:alpha val="100000"/>
            </a:srgbClr>
          </a:solidFill>
          <a:ln cap="flat">
            <a:noFill/>
            <a:prstDash val="solid"/>
            <a:miter lim="0"/>
          </a:ln>
        </p:spPr>
        <p:txBody>
          <a:bodyPr rtlCol="0"/>
          <a:lstStyle/>
          <a:p>
            <a:pPr algn="ctr"/>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7027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041400" y="1059180"/>
            <a:ext cx="10640695" cy="5437505"/>
          </a:xfrm>
          <a:prstGeom prst="rect">
            <a:avLst/>
          </a:prstGeom>
          <a:noFill/>
        </p:spPr>
        <p:txBody>
          <a:bodyPr wrap="square" rtlCol="0">
            <a:noAutofit/>
          </a:bodyPr>
          <a:lstStyle/>
          <a:p>
            <a:endParaRPr kumimoji="1" lang="en-US" altLang="zh-CN" sz="2400" dirty="0">
              <a:solidFill>
                <a:schemeClr val="bg1"/>
              </a:solidFill>
              <a:latin typeface="宋体" panose="02010600030101010101" pitchFamily="2" charset="-122"/>
              <a:ea typeface="宋体" panose="02010600030101010101" pitchFamily="2" charset="-122"/>
            </a:endParaRPr>
          </a:p>
        </p:txBody>
      </p:sp>
      <p:sp>
        <p:nvSpPr>
          <p:cNvPr id="5" name="文本框 4"/>
          <p:cNvSpPr txBox="1"/>
          <p:nvPr/>
        </p:nvSpPr>
        <p:spPr>
          <a:xfrm>
            <a:off x="2125345" y="1196975"/>
            <a:ext cx="6735445" cy="4745990"/>
          </a:xfrm>
          <a:prstGeom prst="rect">
            <a:avLst/>
          </a:prstGeom>
          <a:noFill/>
        </p:spPr>
        <p:txBody>
          <a:bodyPr wrap="square" rtlCol="0" anchor="t">
            <a:noAutofit/>
          </a:bodyPr>
          <a:p>
            <a:pPr>
              <a:lnSpc>
                <a:spcPct val="120000"/>
              </a:lnSpc>
              <a:buNone/>
            </a:pP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概要：内部审核的步骤</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196850" indent="657225">
              <a:lnSpc>
                <a:spcPct val="120000"/>
              </a:lnSpc>
              <a:buClr>
                <a:schemeClr val="tx2"/>
              </a:buClr>
              <a:buFont typeface="Wingdings" panose="05000000000000000000" pitchFamily="2" charset="2"/>
              <a:buChar char="Ú"/>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审核方案策划：频次、范围、准则、以往审核结果</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196850" indent="657225">
              <a:lnSpc>
                <a:spcPct val="120000"/>
              </a:lnSpc>
              <a:buClr>
                <a:schemeClr val="tx2"/>
              </a:buClr>
              <a:buFont typeface="Wingdings" panose="05000000000000000000" pitchFamily="2" charset="2"/>
              <a:buChar char="Ú"/>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审核的启动：</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196850" indent="657225">
              <a:lnSpc>
                <a:spcPct val="120000"/>
              </a:lnSpc>
              <a:buClr>
                <a:schemeClr val="tx2"/>
              </a:buClr>
              <a:buFont typeface="Wingdings" panose="05000000000000000000" pitchFamily="2" charset="2"/>
              <a:buNone/>
            </a:pP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确定审核任务；</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196850" indent="657225">
              <a:lnSpc>
                <a:spcPct val="120000"/>
              </a:lnSpc>
              <a:buClr>
                <a:schemeClr val="tx2"/>
              </a:buClr>
              <a:buFont typeface="Wingdings" panose="05000000000000000000" pitchFamily="2" charset="2"/>
              <a:buNone/>
            </a:pP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组成审核组，任命审核组长；</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196850" indent="657225">
              <a:lnSpc>
                <a:spcPct val="120000"/>
              </a:lnSpc>
              <a:buClr>
                <a:schemeClr val="tx2"/>
              </a:buClr>
              <a:buFont typeface="Wingdings" panose="05000000000000000000" pitchFamily="2" charset="2"/>
              <a:buChar char="Ú"/>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审核的准备</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196850" indent="657225">
              <a:lnSpc>
                <a:spcPct val="120000"/>
              </a:lnSpc>
              <a:buClr>
                <a:schemeClr val="tx2"/>
              </a:buClr>
              <a:buFont typeface="Wingdings" panose="05000000000000000000" pitchFamily="2" charset="2"/>
              <a:buNone/>
            </a:pP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编制审核计划</a:t>
            </a: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审核组工作分配；</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196850" indent="657225">
              <a:lnSpc>
                <a:spcPct val="120000"/>
              </a:lnSpc>
              <a:buClr>
                <a:schemeClr val="tx2"/>
              </a:buClr>
              <a:buFont typeface="Wingdings" panose="05000000000000000000" pitchFamily="2" charset="2"/>
              <a:buChar char="Ú"/>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文件审核</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196850" indent="657225">
              <a:lnSpc>
                <a:spcPct val="120000"/>
              </a:lnSpc>
              <a:buClr>
                <a:schemeClr val="tx2"/>
              </a:buClr>
              <a:buFont typeface="Wingdings" panose="05000000000000000000" pitchFamily="2" charset="2"/>
              <a:buChar char="Ú"/>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现场审核</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196850" indent="657225">
              <a:lnSpc>
                <a:spcPct val="120000"/>
              </a:lnSpc>
              <a:buClr>
                <a:schemeClr val="tx2"/>
              </a:buClr>
              <a:buFont typeface="Wingdings" panose="05000000000000000000" pitchFamily="2" charset="2"/>
              <a:buNone/>
            </a:pP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编制检查表；</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196850" indent="657225">
              <a:lnSpc>
                <a:spcPct val="120000"/>
              </a:lnSpc>
              <a:buClr>
                <a:schemeClr val="tx2"/>
              </a:buClr>
              <a:buFont typeface="Wingdings" panose="05000000000000000000" pitchFamily="2" charset="2"/>
              <a:buNone/>
            </a:pP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现场审核的实施。</a:t>
            </a:r>
            <a:endPar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endParaRPr>
          </a:p>
          <a:p>
            <a:pPr marL="196850" indent="657225">
              <a:lnSpc>
                <a:spcPct val="120000"/>
              </a:lnSpc>
              <a:buClr>
                <a:schemeClr val="tx2"/>
              </a:buClr>
              <a:buFont typeface="Wingdings" panose="05000000000000000000" pitchFamily="2" charset="2"/>
              <a:buChar char="Ú"/>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编制审核报告</a:t>
            </a:r>
            <a:endPar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196850" indent="657225">
              <a:lnSpc>
                <a:spcPct val="120000"/>
              </a:lnSpc>
              <a:buClr>
                <a:schemeClr val="tx2"/>
              </a:buClr>
              <a:buFont typeface="Wingdings" panose="05000000000000000000" pitchFamily="2" charset="2"/>
              <a:buChar char="Ú"/>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纠正措施和改进</a:t>
            </a: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后续行动</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61382"/>
            <a:ext cx="12192000" cy="6858000"/>
          </a:xfrm>
          <a:prstGeom prst="rect">
            <a:avLst/>
          </a:prstGeom>
        </p:spPr>
      </p:pic>
      <p:sp>
        <p:nvSpPr>
          <p:cNvPr id="20" name="textbox 20"/>
          <p:cNvSpPr/>
          <p:nvPr/>
        </p:nvSpPr>
        <p:spPr>
          <a:xfrm>
            <a:off x="1798955" y="821055"/>
            <a:ext cx="4055110" cy="668655"/>
          </a:xfrm>
          <a:prstGeom prst="rect">
            <a:avLst/>
          </a:prstGeom>
        </p:spPr>
        <p:txBody>
          <a:bodyPr vert="horz" wrap="square" lIns="0" tIns="0" rIns="0" bIns="0"/>
          <a:lstStyle/>
          <a:p>
            <a:pPr algn="l" rtl="0" eaLnBrk="0">
              <a:lnSpc>
                <a:spcPct val="80000"/>
              </a:lnSpc>
            </a:pPr>
            <a:endParaRPr lang="en-US" altLang="en-US" sz="100" dirty="0"/>
          </a:p>
          <a:p>
            <a:pPr algn="l" rtl="0" eaLnBrk="0">
              <a:lnSpc>
                <a:spcPct val="127000"/>
              </a:lnSpc>
            </a:pPr>
            <a:endParaRPr lang="en-US" altLang="en-US" sz="1000" dirty="0"/>
          </a:p>
          <a:p>
            <a:pPr algn="l" rtl="0" eaLnBrk="0">
              <a:lnSpc>
                <a:spcPct val="132000"/>
              </a:lnSpc>
            </a:pPr>
            <a:endParaRPr lang="en-US" altLang="en-US" sz="1000" dirty="0"/>
          </a:p>
          <a:p>
            <a:pPr marL="12700" algn="l" rtl="0" eaLnBrk="0">
              <a:lnSpc>
                <a:spcPct val="87000"/>
              </a:lnSpc>
              <a:spcBef>
                <a:spcPts val="1175"/>
              </a:spcBef>
            </a:pPr>
            <a:endParaRPr lang="en-US" altLang="en-US" sz="3900" dirty="0"/>
          </a:p>
        </p:txBody>
      </p:sp>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254760" y="487045"/>
            <a:ext cx="10506710" cy="6009640"/>
          </a:xfrm>
          <a:prstGeom prst="rect">
            <a:avLst/>
          </a:prstGeom>
          <a:noFill/>
        </p:spPr>
        <p:txBody>
          <a:bodyPr wrap="square" rtlCol="0">
            <a:noAutofit/>
          </a:bodyPr>
          <a:lstStyle/>
          <a:p>
            <a:endParaRPr kumimoji="1" lang="en-US" altLang="zh-CN" sz="2400" dirty="0">
              <a:solidFill>
                <a:schemeClr val="bg1"/>
              </a:solidFill>
              <a:latin typeface="宋体" panose="02010600030101010101" pitchFamily="2" charset="-122"/>
              <a:ea typeface="宋体" panose="02010600030101010101" pitchFamily="2" charset="-122"/>
              <a:sym typeface="+mn-ea"/>
            </a:endParaRPr>
          </a:p>
          <a:p>
            <a:endParaRPr kumimoji="1" lang="zh-CN" altLang="en-US" sz="2400" dirty="0">
              <a:solidFill>
                <a:schemeClr val="bg1"/>
              </a:solidFill>
              <a:latin typeface="宋体" panose="02010600030101010101" pitchFamily="2" charset="-122"/>
              <a:ea typeface="宋体" panose="02010600030101010101" pitchFamily="2" charset="-122"/>
              <a:sym typeface="+mn-ea"/>
            </a:endParaRPr>
          </a:p>
          <a:p>
            <a:endParaRPr kumimoji="1" lang="zh-CN" altLang="en-US" sz="2400" dirty="0">
              <a:solidFill>
                <a:schemeClr val="bg1"/>
              </a:solidFill>
              <a:latin typeface="宋体" panose="02010600030101010101" pitchFamily="2" charset="-122"/>
              <a:ea typeface="宋体" panose="02010600030101010101" pitchFamily="2" charset="-122"/>
            </a:endParaRPr>
          </a:p>
        </p:txBody>
      </p:sp>
      <p:sp>
        <p:nvSpPr>
          <p:cNvPr id="5" name="文本框 4"/>
          <p:cNvSpPr txBox="1"/>
          <p:nvPr/>
        </p:nvSpPr>
        <p:spPr>
          <a:xfrm>
            <a:off x="1798955" y="630555"/>
            <a:ext cx="8206105" cy="5880735"/>
          </a:xfrm>
          <a:prstGeom prst="rect">
            <a:avLst/>
          </a:prstGeom>
          <a:noFill/>
        </p:spPr>
        <p:txBody>
          <a:bodyPr wrap="square" rtlCol="0" anchor="t">
            <a:noAutofit/>
          </a:bodyPr>
          <a:p>
            <a:pPr marL="196850" lvl="0" indent="473075" algn="l" eaLnBrk="0" hangingPunct="0">
              <a:lnSpc>
                <a:spcPct val="120000"/>
              </a:lnSpc>
              <a:spcAft>
                <a:spcPct val="20000"/>
              </a:spcAft>
              <a:buClr>
                <a:schemeClr val="tx2"/>
              </a:buClr>
              <a:buSzPct val="150000"/>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1 、制定审核方案 —— 年度审核计划的编制</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96850" lvl="0" indent="473075" algn="l" eaLnBrk="0" hangingPunct="0">
              <a:lnSpc>
                <a:spcPct val="120000"/>
              </a:lnSpc>
              <a:spcAft>
                <a:spcPct val="20000"/>
              </a:spcAft>
              <a:buClr>
                <a:schemeClr val="tx2"/>
              </a:buClr>
              <a:buSzPct val="150000"/>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 集中式审核   一次性对完整体系的审核</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96850" lvl="0" indent="473075" algn="l" eaLnBrk="0" hangingPunct="0">
              <a:lnSpc>
                <a:spcPct val="120000"/>
              </a:lnSpc>
              <a:spcAft>
                <a:spcPct val="20000"/>
              </a:spcAft>
              <a:buClr>
                <a:schemeClr val="tx2"/>
              </a:buClr>
              <a:buSzPct val="150000"/>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 滚动式审核   按月份滚动，每次对部分体系的审核 </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96850" lvl="0" indent="473075" algn="l" eaLnBrk="0" hangingPunct="0">
              <a:lnSpc>
                <a:spcPct val="120000"/>
              </a:lnSpc>
              <a:spcAft>
                <a:spcPct val="20000"/>
              </a:spcAft>
              <a:buClr>
                <a:schemeClr val="tx2"/>
              </a:buClr>
              <a:buSzPct val="150000"/>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2 、文件审核</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96850" lvl="0" indent="473075" algn="l" eaLnBrk="0" hangingPunct="0">
              <a:lnSpc>
                <a:spcPct val="120000"/>
              </a:lnSpc>
              <a:spcAft>
                <a:spcPct val="20000"/>
              </a:spcAft>
              <a:buClr>
                <a:schemeClr val="tx2"/>
              </a:buClr>
              <a:buSzPct val="150000"/>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文件审核的目的</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96850" lvl="0" indent="473075" algn="l" eaLnBrk="0" hangingPunct="0">
              <a:lnSpc>
                <a:spcPct val="120000"/>
              </a:lnSpc>
              <a:spcAft>
                <a:spcPct val="20000"/>
              </a:spcAft>
              <a:buClr>
                <a:schemeClr val="tx2"/>
              </a:buClr>
              <a:buSzPct val="150000"/>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 评价文件对标准和相关法律法规要求的符合性</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96850" lvl="0" indent="473075" algn="l" eaLnBrk="0" hangingPunct="0">
              <a:lnSpc>
                <a:spcPct val="120000"/>
              </a:lnSpc>
              <a:spcAft>
                <a:spcPct val="20000"/>
              </a:spcAft>
              <a:buClr>
                <a:schemeClr val="tx2"/>
              </a:buClr>
              <a:buSzPct val="150000"/>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 了解受审核方的职责分工和业务流程，为编制检查表和现场审核做准备。</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96850" lvl="0" indent="473075" algn="l" eaLnBrk="0" hangingPunct="0">
              <a:lnSpc>
                <a:spcPct val="120000"/>
              </a:lnSpc>
              <a:spcAft>
                <a:spcPct val="20000"/>
              </a:spcAft>
              <a:buClr>
                <a:schemeClr val="tx2"/>
              </a:buClr>
              <a:buSzPct val="150000"/>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初次审核必须审核文件。</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96850" lvl="0" indent="473075" algn="l" eaLnBrk="0" hangingPunct="0">
              <a:lnSpc>
                <a:spcPct val="120000"/>
              </a:lnSpc>
              <a:spcAft>
                <a:spcPct val="20000"/>
              </a:spcAft>
              <a:buClr>
                <a:schemeClr val="tx2"/>
              </a:buClr>
              <a:buSzPct val="150000"/>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审核的文件包括手册和程序文件</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96850" lvl="0" indent="473075" algn="l" eaLnBrk="0" hangingPunct="0">
              <a:lnSpc>
                <a:spcPct val="120000"/>
              </a:lnSpc>
              <a:spcAft>
                <a:spcPct val="20000"/>
              </a:spcAft>
              <a:buClr>
                <a:schemeClr val="tx2"/>
              </a:buClr>
              <a:buSzPct val="150000"/>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对文件的要求：</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96850" lvl="0" indent="473075" algn="l" eaLnBrk="0" hangingPunct="0">
              <a:lnSpc>
                <a:spcPct val="120000"/>
              </a:lnSpc>
              <a:spcAft>
                <a:spcPct val="20000"/>
              </a:spcAft>
              <a:buClr>
                <a:schemeClr val="tx2"/>
              </a:buClr>
              <a:buSzPct val="150000"/>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 必须满足标准的要求，且符合组织的实际情况；</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96850" lvl="0" indent="473075" algn="l" eaLnBrk="0" hangingPunct="0">
              <a:lnSpc>
                <a:spcPct val="120000"/>
              </a:lnSpc>
              <a:spcAft>
                <a:spcPct val="20000"/>
              </a:spcAft>
              <a:buClr>
                <a:schemeClr val="tx2"/>
              </a:buClr>
              <a:buSzPct val="150000"/>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 各层次文件必须协调一致。</a:t>
            </a:r>
            <a:endParaRPr kumimoji="1" lang="zh-CN" altLang="en-US" sz="2000" dirty="0">
              <a:solidFill>
                <a:schemeClr val="bg1"/>
              </a:solidFill>
              <a:latin typeface="宋体" panose="02010600030101010101" pitchFamily="2" charset="-122"/>
              <a:ea typeface="宋体" panose="02010600030101010101" pitchFamily="2" charset="-122"/>
            </a:endParaRPr>
          </a:p>
          <a:p>
            <a:pPr marL="196850" lvl="0" indent="473075" algn="l" eaLnBrk="0" hangingPunct="0">
              <a:lnSpc>
                <a:spcPct val="120000"/>
              </a:lnSpc>
              <a:spcAft>
                <a:spcPct val="20000"/>
              </a:spcAft>
              <a:buClr>
                <a:schemeClr val="tx2"/>
              </a:buClr>
              <a:buSzPct val="150000"/>
              <a:buFont typeface="Wingdings" panose="05000000000000000000" pitchFamily="2" charset="2"/>
              <a:buNone/>
              <a:defRPr/>
            </a:pPr>
            <a:endParaRPr kumimoji="1" lang="zh-CN" altLang="en-US" sz="2000" b="1" dirty="0" smtClean="0">
              <a:solidFill>
                <a:schemeClr val="bg1"/>
              </a:solidFill>
              <a:latin typeface="宋体" panose="02010600030101010101" pitchFamily="2" charset="-122"/>
              <a:ea typeface="宋体" panose="02010600030101010101" pitchFamily="2" charset="-122"/>
              <a:cs typeface="微软雅黑" panose="020B0503020204020204" charset="-122"/>
              <a:sym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61382"/>
            <a:ext cx="12192000" cy="6858000"/>
          </a:xfrm>
          <a:prstGeom prst="rect">
            <a:avLst/>
          </a:prstGeom>
        </p:spPr>
      </p:pic>
      <p:sp>
        <p:nvSpPr>
          <p:cNvPr id="20" name="textbox 20"/>
          <p:cNvSpPr/>
          <p:nvPr/>
        </p:nvSpPr>
        <p:spPr>
          <a:xfrm>
            <a:off x="1798955" y="821055"/>
            <a:ext cx="4055110" cy="668655"/>
          </a:xfrm>
          <a:prstGeom prst="rect">
            <a:avLst/>
          </a:prstGeom>
        </p:spPr>
        <p:txBody>
          <a:bodyPr vert="horz" wrap="square" lIns="0" tIns="0" rIns="0" bIns="0"/>
          <a:lstStyle/>
          <a:p>
            <a:pPr algn="l" rtl="0" eaLnBrk="0">
              <a:lnSpc>
                <a:spcPct val="80000"/>
              </a:lnSpc>
            </a:pPr>
            <a:endParaRPr lang="en-US" altLang="en-US" sz="100" dirty="0"/>
          </a:p>
          <a:p>
            <a:pPr algn="l" rtl="0" eaLnBrk="0">
              <a:lnSpc>
                <a:spcPct val="127000"/>
              </a:lnSpc>
            </a:pPr>
            <a:endParaRPr lang="en-US" altLang="en-US" sz="1000" dirty="0"/>
          </a:p>
          <a:p>
            <a:pPr algn="l" rtl="0" eaLnBrk="0">
              <a:lnSpc>
                <a:spcPct val="132000"/>
              </a:lnSpc>
            </a:pPr>
            <a:endParaRPr lang="en-US" altLang="en-US" sz="1000" dirty="0"/>
          </a:p>
          <a:p>
            <a:pPr marL="12700" algn="l" rtl="0" eaLnBrk="0">
              <a:lnSpc>
                <a:spcPct val="87000"/>
              </a:lnSpc>
              <a:spcBef>
                <a:spcPts val="1175"/>
              </a:spcBef>
            </a:pPr>
            <a:endParaRPr lang="en-US" altLang="en-US" sz="3900" dirty="0"/>
          </a:p>
        </p:txBody>
      </p:sp>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826260" y="1484630"/>
            <a:ext cx="10506710" cy="5012055"/>
          </a:xfrm>
          <a:prstGeom prst="rect">
            <a:avLst/>
          </a:prstGeom>
          <a:noFill/>
        </p:spPr>
        <p:txBody>
          <a:bodyPr wrap="square" rtlCol="0">
            <a:noAutofit/>
          </a:bodyPr>
          <a:lstStyle/>
          <a:p>
            <a:pPr>
              <a:buNone/>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3</a:t>
            </a: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、审核计划编制</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288925" indent="669925">
              <a:spcBef>
                <a:spcPct val="50000"/>
              </a:spcBef>
              <a:buClr>
                <a:schemeClr val="tx2"/>
              </a:buClr>
              <a:buFont typeface="Wingdings" panose="05000000000000000000" pitchFamily="2" charset="2"/>
              <a:buChar char="Ø"/>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由审核组长编制审核实施计划，确定日程安排；</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288925" indent="669925">
              <a:spcBef>
                <a:spcPct val="50000"/>
              </a:spcBef>
              <a:buClr>
                <a:schemeClr val="tx2"/>
              </a:buClr>
              <a:buFont typeface="Wingdings" panose="05000000000000000000" pitchFamily="2" charset="2"/>
              <a:buChar char="Ø"/>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审核计划必须覆盖预先策划的内容；</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288925" indent="669925">
              <a:spcBef>
                <a:spcPct val="50000"/>
              </a:spcBef>
              <a:buClr>
                <a:schemeClr val="tx2"/>
              </a:buClr>
              <a:buFont typeface="Wingdings" panose="05000000000000000000" pitchFamily="2" charset="2"/>
              <a:buChar char="Ø"/>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审核员不应审核本部门的工作；</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288925" indent="669925">
              <a:spcBef>
                <a:spcPct val="50000"/>
              </a:spcBef>
              <a:buClr>
                <a:schemeClr val="tx2"/>
              </a:buClr>
              <a:buFont typeface="Wingdings" panose="05000000000000000000" pitchFamily="2" charset="2"/>
              <a:buChar char="Ø"/>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通知受审核部门。</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288925" indent="669925">
              <a:spcBef>
                <a:spcPct val="50000"/>
              </a:spcBef>
              <a:buClr>
                <a:schemeClr val="tx2"/>
              </a:buClr>
              <a:buFont typeface="Wingdings" panose="05000000000000000000" pitchFamily="2" charset="2"/>
              <a:buChar char="Ø"/>
            </a:pPr>
            <a:endPar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marL="288925">
              <a:spcBef>
                <a:spcPct val="50000"/>
              </a:spcBef>
              <a:buClr>
                <a:schemeClr val="tx2"/>
              </a:buClr>
            </a:pPr>
            <a:r>
              <a:rPr kumimoji="1"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依据：审核范围、职责分配表</a:t>
            </a:r>
            <a:endParaRPr kumimoji="1"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86782"/>
            <a:ext cx="12192000" cy="6858000"/>
          </a:xfrm>
          <a:prstGeom prst="rect">
            <a:avLst/>
          </a:prstGeom>
        </p:spPr>
      </p:pic>
      <p:sp>
        <p:nvSpPr>
          <p:cNvPr id="20" name="textbox 20"/>
          <p:cNvSpPr/>
          <p:nvPr/>
        </p:nvSpPr>
        <p:spPr>
          <a:xfrm>
            <a:off x="1798955" y="821055"/>
            <a:ext cx="4055110" cy="668655"/>
          </a:xfrm>
          <a:prstGeom prst="rect">
            <a:avLst/>
          </a:prstGeom>
        </p:spPr>
        <p:txBody>
          <a:bodyPr vert="horz" wrap="square" lIns="0" tIns="0" rIns="0" bIns="0"/>
          <a:lstStyle/>
          <a:p>
            <a:pPr algn="l" rtl="0" eaLnBrk="0">
              <a:lnSpc>
                <a:spcPct val="80000"/>
              </a:lnSpc>
            </a:pPr>
            <a:endParaRPr lang="en-US" altLang="en-US" sz="100" dirty="0"/>
          </a:p>
          <a:p>
            <a:pPr algn="l" rtl="0" eaLnBrk="0">
              <a:lnSpc>
                <a:spcPct val="127000"/>
              </a:lnSpc>
            </a:pPr>
            <a:endParaRPr lang="en-US" altLang="en-US" sz="1000" dirty="0"/>
          </a:p>
          <a:p>
            <a:pPr algn="l" rtl="0" eaLnBrk="0">
              <a:lnSpc>
                <a:spcPct val="132000"/>
              </a:lnSpc>
            </a:pPr>
            <a:endParaRPr lang="en-US" altLang="en-US" sz="1000" dirty="0"/>
          </a:p>
          <a:p>
            <a:pPr marL="12700" algn="l" rtl="0" eaLnBrk="0">
              <a:lnSpc>
                <a:spcPct val="87000"/>
              </a:lnSpc>
              <a:spcBef>
                <a:spcPts val="1175"/>
              </a:spcBef>
            </a:pPr>
            <a:endParaRPr lang="en-US" altLang="en-US" sz="3900" dirty="0"/>
          </a:p>
        </p:txBody>
      </p:sp>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826260" y="1484630"/>
            <a:ext cx="7163435" cy="5012055"/>
          </a:xfrm>
          <a:prstGeom prst="rect">
            <a:avLst/>
          </a:prstGeom>
          <a:noFill/>
        </p:spPr>
        <p:txBody>
          <a:bodyPr wrap="square" rtlCol="0">
            <a:noAutofit/>
          </a:bodyPr>
          <a:lstStyle/>
          <a:p>
            <a:pPr lvl="0" algn="l">
              <a:buClrTx/>
              <a:buSzTx/>
              <a:buNone/>
            </a:pPr>
            <a:r>
              <a:rPr lang="en-US" altLang="zh-CN" sz="2400" b="1" dirty="0" smtClean="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4 编制检查表</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检查表是具体指导现场审核的文件</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4.1 检查表的作用：</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P"/>
            </a:pPr>
            <a:r>
              <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sym typeface="+mn-ea"/>
              </a:rPr>
              <a:t>   明确审核样本</a:t>
            </a:r>
            <a:endPar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P"/>
            </a:pPr>
            <a:r>
              <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sym typeface="+mn-ea"/>
              </a:rPr>
              <a:t>   保持审核目标</a:t>
            </a:r>
            <a:endPar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P"/>
            </a:pPr>
            <a:r>
              <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sym typeface="+mn-ea"/>
              </a:rPr>
              <a:t>   保持审核进度</a:t>
            </a:r>
            <a:endPar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P"/>
            </a:pPr>
            <a:r>
              <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sym typeface="+mn-ea"/>
              </a:rPr>
              <a:t>   避免重复审核</a:t>
            </a:r>
            <a:endPar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P"/>
            </a:pPr>
            <a:r>
              <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sym typeface="+mn-ea"/>
              </a:rPr>
              <a:t>   树立职业形象</a:t>
            </a:r>
            <a:endPar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P"/>
            </a:pPr>
            <a:r>
              <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sym typeface="+mn-ea"/>
              </a:rPr>
              <a:t>   存档的需要</a:t>
            </a:r>
            <a:endPar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61382"/>
            <a:ext cx="12192000" cy="6858000"/>
          </a:xfrm>
          <a:prstGeom prst="rect">
            <a:avLst/>
          </a:prstGeom>
        </p:spPr>
      </p:pic>
      <p:sp>
        <p:nvSpPr>
          <p:cNvPr id="20" name="textbox 20"/>
          <p:cNvSpPr/>
          <p:nvPr/>
        </p:nvSpPr>
        <p:spPr>
          <a:xfrm>
            <a:off x="1798955" y="821055"/>
            <a:ext cx="4055110" cy="668655"/>
          </a:xfrm>
          <a:prstGeom prst="rect">
            <a:avLst/>
          </a:prstGeom>
        </p:spPr>
        <p:txBody>
          <a:bodyPr vert="horz" wrap="square" lIns="0" tIns="0" rIns="0" bIns="0"/>
          <a:lstStyle/>
          <a:p>
            <a:pPr algn="l" rtl="0" eaLnBrk="0">
              <a:lnSpc>
                <a:spcPct val="80000"/>
              </a:lnSpc>
            </a:pPr>
            <a:endParaRPr lang="en-US" altLang="en-US" sz="100" dirty="0"/>
          </a:p>
          <a:p>
            <a:pPr algn="l" rtl="0" eaLnBrk="0">
              <a:lnSpc>
                <a:spcPct val="127000"/>
              </a:lnSpc>
            </a:pPr>
            <a:endParaRPr lang="en-US" altLang="en-US" sz="1000" dirty="0"/>
          </a:p>
          <a:p>
            <a:pPr algn="l" rtl="0" eaLnBrk="0">
              <a:lnSpc>
                <a:spcPct val="132000"/>
              </a:lnSpc>
            </a:pPr>
            <a:endParaRPr lang="en-US" altLang="en-US" sz="1000" dirty="0"/>
          </a:p>
          <a:p>
            <a:pPr marL="12700" algn="l" rtl="0" eaLnBrk="0">
              <a:lnSpc>
                <a:spcPct val="87000"/>
              </a:lnSpc>
              <a:spcBef>
                <a:spcPts val="1175"/>
              </a:spcBef>
            </a:pPr>
            <a:endParaRPr lang="en-US" altLang="en-US" sz="3900" dirty="0"/>
          </a:p>
        </p:txBody>
      </p:sp>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962025" y="1663700"/>
            <a:ext cx="10003155" cy="3733800"/>
          </a:xfrm>
          <a:prstGeom prst="rect">
            <a:avLst/>
          </a:prstGeom>
          <a:noFill/>
        </p:spPr>
        <p:txBody>
          <a:bodyPr wrap="square" rtlCol="0">
            <a:noAutofit/>
          </a:bodyPr>
          <a:lstStyle/>
          <a:p>
            <a:pPr lvl="0" algn="l">
              <a:buClrTx/>
              <a:buSzTx/>
              <a:buNone/>
            </a:pPr>
            <a:r>
              <a:rPr lang="en-US" altLang="zh-CN" sz="2400" b="1" dirty="0" smtClean="0">
                <a:solidFill>
                  <a:schemeClr val="dk1"/>
                </a:solidFill>
                <a:latin typeface="微软雅黑" panose="020B0503020204020204" charset="-122"/>
                <a:ea typeface="微软雅黑" panose="020B0503020204020204" charset="-122"/>
                <a:cs typeface="微软雅黑" panose="020B0503020204020204" charset="-122"/>
                <a:sym typeface="+mn-ea"/>
              </a:rPr>
              <a:t>         </a:t>
            </a:r>
            <a:endParaRPr lang="en-US" altLang="zh-CN" sz="2400" b="1" dirty="0" smtClean="0">
              <a:solidFill>
                <a:schemeClr val="dk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400" b="1" dirty="0" smtClean="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4.2 编制检查表的要求</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
            </a:pPr>
            <a:r>
              <a:rPr kumimoji="1" lang="en-US" altLang="zh-CN" sz="24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样本数量要恰当，分布要合理；</a:t>
            </a:r>
            <a:endPar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
            </a:pP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审核内容要覆盖审核计划和标准要求；</a:t>
            </a:r>
            <a:endPar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
            </a:pP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要有可操作性；</a:t>
            </a:r>
            <a:endPar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
            </a:pP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时间要留有余地。</a:t>
            </a:r>
            <a:endParaRPr kumimoji="1" lang="en-US" altLang="zh-CN" sz="2400" dirty="0" smtClean="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1333500" lvl="1" indent="0" algn="l">
              <a:spcBef>
                <a:spcPct val="50000"/>
              </a:spcBef>
              <a:buClr>
                <a:schemeClr val="tx2"/>
              </a:buClr>
              <a:buSzTx/>
              <a:buFont typeface="Wingdings" panose="05000000000000000000" pitchFamily="2" charset="2"/>
              <a:buNone/>
            </a:pPr>
            <a:endParaRPr kumimoji="1" lang="zh-CN" altLang="en-US" sz="2400" dirty="0">
              <a:solidFill>
                <a:schemeClr val="bg1"/>
              </a:solidFill>
              <a:latin typeface="宋体" panose="02010600030101010101" pitchFamily="2" charset="-122"/>
              <a:ea typeface="宋体" panose="02010600030101010101" pitchFamily="2"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61382"/>
            <a:ext cx="12192000" cy="6858000"/>
          </a:xfrm>
          <a:prstGeom prst="rect">
            <a:avLst/>
          </a:prstGeom>
        </p:spPr>
      </p:pic>
      <p:sp>
        <p:nvSpPr>
          <p:cNvPr id="20" name="textbox 20"/>
          <p:cNvSpPr/>
          <p:nvPr/>
        </p:nvSpPr>
        <p:spPr>
          <a:xfrm>
            <a:off x="1798955" y="821055"/>
            <a:ext cx="4055110" cy="668655"/>
          </a:xfrm>
          <a:prstGeom prst="rect">
            <a:avLst/>
          </a:prstGeom>
        </p:spPr>
        <p:txBody>
          <a:bodyPr vert="horz" wrap="square" lIns="0" tIns="0" rIns="0" bIns="0"/>
          <a:lstStyle/>
          <a:p>
            <a:pPr algn="l" rtl="0" eaLnBrk="0">
              <a:lnSpc>
                <a:spcPct val="80000"/>
              </a:lnSpc>
            </a:pPr>
            <a:endParaRPr lang="en-US" altLang="en-US" sz="100" dirty="0"/>
          </a:p>
          <a:p>
            <a:pPr algn="l" rtl="0" eaLnBrk="0">
              <a:lnSpc>
                <a:spcPct val="127000"/>
              </a:lnSpc>
            </a:pPr>
            <a:endParaRPr lang="en-US" altLang="en-US" sz="1000" dirty="0"/>
          </a:p>
          <a:p>
            <a:pPr algn="l" rtl="0" eaLnBrk="0">
              <a:lnSpc>
                <a:spcPct val="132000"/>
              </a:lnSpc>
            </a:pPr>
            <a:endParaRPr lang="en-US" altLang="en-US" sz="1000" dirty="0"/>
          </a:p>
          <a:p>
            <a:pPr marL="12700" algn="l" rtl="0" eaLnBrk="0">
              <a:lnSpc>
                <a:spcPct val="87000"/>
              </a:lnSpc>
              <a:spcBef>
                <a:spcPts val="1175"/>
              </a:spcBef>
            </a:pPr>
            <a:endParaRPr lang="en-US" altLang="en-US" sz="3900" dirty="0"/>
          </a:p>
        </p:txBody>
      </p:sp>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962025" y="1021080"/>
            <a:ext cx="7982585" cy="5071745"/>
          </a:xfrm>
          <a:prstGeom prst="rect">
            <a:avLst/>
          </a:prstGeom>
          <a:noFill/>
        </p:spPr>
        <p:txBody>
          <a:bodyPr wrap="square" rtlCol="0">
            <a:noAutofit/>
          </a:bodyPr>
          <a:lstStyle/>
          <a:p>
            <a:pPr lvl="0" algn="l">
              <a:buClrTx/>
              <a:buSzTx/>
              <a:buNone/>
            </a:pPr>
            <a:r>
              <a:rPr lang="en-US" altLang="zh-CN" sz="2400" b="1" dirty="0" smtClean="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4.2 编制检查表的要求</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
            </a:pPr>
            <a:r>
              <a:rPr kumimoji="1" lang="en-US" altLang="zh-CN" sz="24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400" dirty="0" smtClean="0">
                <a:solidFill>
                  <a:srgbClr val="FF0000"/>
                </a:solidFill>
                <a:latin typeface="微软雅黑" panose="020B0503020204020204" charset="-122"/>
                <a:ea typeface="微软雅黑" panose="020B0503020204020204" charset="-122"/>
                <a:cs typeface="微软雅黑" panose="020B0503020204020204" charset="-122"/>
                <a:sym typeface="+mn-ea"/>
              </a:rPr>
              <a:t>层次一：</a:t>
            </a:r>
            <a:endParaRPr kumimoji="1" lang="zh-CN" altLang="en-US" sz="2400" dirty="0" smtClean="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
            </a:pPr>
            <a:r>
              <a:rPr kumimoji="1" lang="en-US" altLang="zh-CN" sz="2400" dirty="0" smtClean="0">
                <a:solidFill>
                  <a:srgbClr val="FF0000"/>
                </a:solidFill>
                <a:latin typeface="微软雅黑" panose="020B0503020204020204" charset="-122"/>
                <a:ea typeface="微软雅黑" panose="020B0503020204020204" charset="-122"/>
                <a:cs typeface="微软雅黑" panose="020B0503020204020204" charset="-122"/>
                <a:sym typeface="+mn-ea"/>
              </a:rPr>
              <a:t>审核思路：</a:t>
            </a:r>
            <a:endParaRPr kumimoji="1" lang="en-US" altLang="zh-CN" sz="2400" dirty="0" smtClean="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
            </a:pPr>
            <a:r>
              <a:rPr kumimoji="1" lang="en-US" altLang="zh-CN" sz="2400" dirty="0" smtClean="0">
                <a:solidFill>
                  <a:srgbClr val="FF0000"/>
                </a:solidFill>
                <a:latin typeface="微软雅黑" panose="020B0503020204020204" charset="-122"/>
                <a:ea typeface="微软雅黑" panose="020B0503020204020204" charset="-122"/>
                <a:cs typeface="微软雅黑" panose="020B0503020204020204" charset="-122"/>
                <a:sym typeface="+mn-ea"/>
              </a:rPr>
              <a:t>1、有没有制度；</a:t>
            </a:r>
            <a:endParaRPr kumimoji="1" lang="en-US" altLang="zh-CN" sz="2400" dirty="0" smtClean="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1333500" lvl="1" indent="0" algn="l">
              <a:spcBef>
                <a:spcPct val="50000"/>
              </a:spcBef>
              <a:buClr>
                <a:schemeClr val="tx2"/>
              </a:buClr>
              <a:buSzTx/>
              <a:buFont typeface="Wingdings" panose="05000000000000000000" pitchFamily="2" charset="2"/>
              <a:buNone/>
            </a:pPr>
            <a:r>
              <a:rPr kumimoji="1" lang="en-US" altLang="zh-CN" sz="2400" dirty="0" smtClean="0">
                <a:solidFill>
                  <a:srgbClr val="FF0000"/>
                </a:solidFill>
                <a:latin typeface="微软雅黑" panose="020B0503020204020204" charset="-122"/>
                <a:ea typeface="微软雅黑" panose="020B0503020204020204" charset="-122"/>
                <a:cs typeface="微软雅黑" panose="020B0503020204020204" charset="-122"/>
                <a:sym typeface="+mn-ea"/>
              </a:rPr>
              <a:t>   2、是否符合标准要求；</a:t>
            </a:r>
            <a:endParaRPr kumimoji="1" lang="en-US" altLang="zh-CN" sz="2400" dirty="0" smtClean="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
            </a:pPr>
            <a:r>
              <a:rPr kumimoji="1" lang="en-US" altLang="zh-CN" sz="2400" dirty="0" smtClean="0">
                <a:solidFill>
                  <a:srgbClr val="FF0000"/>
                </a:solidFill>
                <a:latin typeface="微软雅黑" panose="020B0503020204020204" charset="-122"/>
                <a:ea typeface="微软雅黑" panose="020B0503020204020204" charset="-122"/>
                <a:cs typeface="微软雅黑" panose="020B0503020204020204" charset="-122"/>
                <a:sym typeface="+mn-ea"/>
              </a:rPr>
              <a:t>3、是否适合公司业务、规模、文化、人员能力、管理水平，是否便于管控；</a:t>
            </a:r>
            <a:endParaRPr kumimoji="1" lang="en-US" altLang="zh-CN" sz="2400" dirty="0" smtClean="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
            </a:pPr>
            <a:r>
              <a:rPr kumimoji="1" lang="en-US" altLang="zh-CN" sz="2400" dirty="0" smtClean="0">
                <a:solidFill>
                  <a:srgbClr val="FF0000"/>
                </a:solidFill>
                <a:latin typeface="微软雅黑" panose="020B0503020204020204" charset="-122"/>
                <a:ea typeface="微软雅黑" panose="020B0503020204020204" charset="-122"/>
                <a:cs typeface="微软雅黑" panose="020B0503020204020204" charset="-122"/>
                <a:sym typeface="+mn-ea"/>
              </a:rPr>
              <a:t>4、有没有执行；</a:t>
            </a:r>
            <a:endParaRPr kumimoji="1" lang="en-US" altLang="zh-CN" sz="2400" dirty="0" smtClean="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1333500" lvl="1" algn="l">
              <a:spcBef>
                <a:spcPct val="50000"/>
              </a:spcBef>
              <a:buClr>
                <a:schemeClr val="tx2"/>
              </a:buClr>
              <a:buSzTx/>
              <a:buFont typeface="Wingdings" panose="05000000000000000000" pitchFamily="2" charset="2"/>
              <a:buChar char="@"/>
            </a:pPr>
            <a:r>
              <a:rPr kumimoji="1" lang="en-US" altLang="zh-CN" sz="2400" dirty="0" smtClean="0">
                <a:solidFill>
                  <a:srgbClr val="FF0000"/>
                </a:solidFill>
                <a:latin typeface="微软雅黑" panose="020B0503020204020204" charset="-122"/>
                <a:ea typeface="微软雅黑" panose="020B0503020204020204" charset="-122"/>
                <a:cs typeface="微软雅黑" panose="020B0503020204020204" charset="-122"/>
                <a:sym typeface="+mn-ea"/>
              </a:rPr>
              <a:t>5、执行情况和执行效果是否符合期望；</a:t>
            </a:r>
            <a:endParaRPr kumimoji="1" lang="zh-CN" altLang="en-US" sz="2400" dirty="0">
              <a:solidFill>
                <a:schemeClr val="bg1"/>
              </a:solidFill>
              <a:latin typeface="宋体" panose="02010600030101010101" pitchFamily="2" charset="-122"/>
              <a:ea typeface="宋体" panose="02010600030101010101" pitchFamily="2"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51857"/>
            <a:ext cx="12192000" cy="6858000"/>
          </a:xfrm>
          <a:prstGeom prst="rect">
            <a:avLst/>
          </a:prstGeom>
        </p:spPr>
      </p:pic>
      <p:sp>
        <p:nvSpPr>
          <p:cNvPr id="20" name="textbox 20"/>
          <p:cNvSpPr/>
          <p:nvPr/>
        </p:nvSpPr>
        <p:spPr>
          <a:xfrm>
            <a:off x="1798955" y="821055"/>
            <a:ext cx="4055110" cy="668655"/>
          </a:xfrm>
          <a:prstGeom prst="rect">
            <a:avLst/>
          </a:prstGeom>
        </p:spPr>
        <p:txBody>
          <a:bodyPr vert="horz" wrap="square" lIns="0" tIns="0" rIns="0" bIns="0"/>
          <a:lstStyle/>
          <a:p>
            <a:pPr algn="l" rtl="0" eaLnBrk="0">
              <a:lnSpc>
                <a:spcPct val="80000"/>
              </a:lnSpc>
            </a:pPr>
            <a:endParaRPr lang="en-US" altLang="en-US" sz="100" dirty="0"/>
          </a:p>
          <a:p>
            <a:pPr algn="l" rtl="0" eaLnBrk="0">
              <a:lnSpc>
                <a:spcPct val="127000"/>
              </a:lnSpc>
            </a:pPr>
            <a:endParaRPr lang="en-US" altLang="en-US" sz="1000" dirty="0"/>
          </a:p>
          <a:p>
            <a:pPr algn="l" rtl="0" eaLnBrk="0">
              <a:lnSpc>
                <a:spcPct val="132000"/>
              </a:lnSpc>
            </a:pPr>
            <a:endParaRPr lang="en-US" altLang="en-US" sz="1000" dirty="0"/>
          </a:p>
          <a:p>
            <a:pPr marL="12700" algn="l" rtl="0" eaLnBrk="0">
              <a:lnSpc>
                <a:spcPct val="87000"/>
              </a:lnSpc>
              <a:spcBef>
                <a:spcPts val="1175"/>
              </a:spcBef>
            </a:pPr>
            <a:endParaRPr lang="en-US" altLang="en-US" sz="3900" dirty="0"/>
          </a:p>
        </p:txBody>
      </p:sp>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254760" y="1484630"/>
            <a:ext cx="10506710" cy="5012055"/>
          </a:xfrm>
          <a:prstGeom prst="rect">
            <a:avLst/>
          </a:prstGeom>
          <a:noFill/>
        </p:spPr>
        <p:txBody>
          <a:bodyPr wrap="square" rtlCol="0">
            <a:noAutofit/>
          </a:bodyPr>
          <a:lstStyle/>
          <a:p>
            <a:endParaRPr kumimoji="1" lang="en-US" altLang="zh-CN" sz="2400" dirty="0">
              <a:solidFill>
                <a:schemeClr val="bg1"/>
              </a:solidFill>
              <a:latin typeface="宋体" panose="02010600030101010101" pitchFamily="2" charset="-122"/>
              <a:ea typeface="宋体" panose="02010600030101010101" pitchFamily="2" charset="-122"/>
              <a:sym typeface="+mn-ea"/>
            </a:endParaRPr>
          </a:p>
          <a:p>
            <a:endParaRPr kumimoji="1" lang="zh-CN" altLang="en-US" sz="2400" dirty="0">
              <a:solidFill>
                <a:schemeClr val="bg1"/>
              </a:solidFill>
              <a:latin typeface="宋体" panose="02010600030101010101" pitchFamily="2" charset="-122"/>
              <a:ea typeface="宋体" panose="02010600030101010101" pitchFamily="2" charset="-122"/>
              <a:sym typeface="+mn-ea"/>
            </a:endParaRPr>
          </a:p>
          <a:p>
            <a:endParaRPr kumimoji="1" lang="zh-CN" altLang="en-US" sz="2400" dirty="0">
              <a:solidFill>
                <a:schemeClr val="bg1"/>
              </a:solidFill>
              <a:latin typeface="宋体" panose="02010600030101010101" pitchFamily="2" charset="-122"/>
              <a:ea typeface="宋体" panose="02010600030101010101" pitchFamily="2" charset="-122"/>
            </a:endParaRPr>
          </a:p>
        </p:txBody>
      </p:sp>
      <p:graphicFrame>
        <p:nvGraphicFramePr>
          <p:cNvPr id="4" name="表格 3"/>
          <p:cNvGraphicFramePr>
            <a:graphicFrameLocks noGrp="1"/>
          </p:cNvGraphicFramePr>
          <p:nvPr>
            <p:custDataLst>
              <p:tags r:id="rId5"/>
            </p:custDataLst>
          </p:nvPr>
        </p:nvGraphicFramePr>
        <p:xfrm>
          <a:off x="1900555" y="1069340"/>
          <a:ext cx="9219565" cy="5335905"/>
        </p:xfrm>
        <a:graphic>
          <a:graphicData uri="http://schemas.openxmlformats.org/drawingml/2006/table">
            <a:tbl>
              <a:tblPr firstRow="1" bandRow="1">
                <a:tableStyleId>{5C22544A-7EE6-4342-B048-85BDC9FD1C3A}</a:tableStyleId>
              </a:tblPr>
              <a:tblGrid>
                <a:gridCol w="808990"/>
                <a:gridCol w="1374775"/>
                <a:gridCol w="7035800"/>
              </a:tblGrid>
              <a:tr h="666115">
                <a:tc>
                  <a:txBody>
                    <a:bodyPr/>
                    <a:lstStyle/>
                    <a:p>
                      <a:r>
                        <a:rPr lang="zh-CN" altLang="en-US" sz="1800" b="1" kern="1200" dirty="0" smtClean="0">
                          <a:solidFill>
                            <a:schemeClr val="lt1"/>
                          </a:solidFill>
                          <a:latin typeface="微软雅黑" panose="020B0503020204020204" charset="-122"/>
                          <a:ea typeface="微软雅黑" panose="020B0503020204020204" charset="-122"/>
                          <a:cs typeface="+mn-cs"/>
                        </a:rPr>
                        <a:t>审核条款</a:t>
                      </a:r>
                      <a:endParaRPr lang="zh-CN" altLang="en-US" sz="1800" b="1" kern="1200" dirty="0" smtClean="0">
                        <a:solidFill>
                          <a:schemeClr val="lt1"/>
                        </a:solidFill>
                        <a:latin typeface="微软雅黑" panose="020B0503020204020204" charset="-122"/>
                        <a:ea typeface="微软雅黑" panose="020B0503020204020204" charset="-122"/>
                        <a:cs typeface="+mn-cs"/>
                      </a:endParaRPr>
                    </a:p>
                  </a:txBody>
                  <a:tcPr/>
                </a:tc>
                <a:tc>
                  <a:txBody>
                    <a:bodyPr/>
                    <a:lstStyle/>
                    <a:p>
                      <a:r>
                        <a:rPr lang="zh-CN" altLang="en-US" sz="1600" b="1" kern="1200" dirty="0" smtClean="0">
                          <a:solidFill>
                            <a:schemeClr val="lt1"/>
                          </a:solidFill>
                          <a:latin typeface="微软雅黑" panose="020B0503020204020204" charset="-122"/>
                          <a:ea typeface="微软雅黑" panose="020B0503020204020204" charset="-122"/>
                          <a:cs typeface="+mn-cs"/>
                        </a:rPr>
                        <a:t>审核内容</a:t>
                      </a:r>
                      <a:endParaRPr lang="zh-CN" altLang="en-US" sz="1600" b="1" kern="1200" dirty="0" smtClean="0">
                        <a:solidFill>
                          <a:schemeClr val="lt1"/>
                        </a:solidFill>
                        <a:latin typeface="微软雅黑" panose="020B0503020204020204" charset="-122"/>
                        <a:ea typeface="微软雅黑" panose="020B0503020204020204" charset="-122"/>
                        <a:cs typeface="+mn-cs"/>
                      </a:endParaRPr>
                    </a:p>
                  </a:txBody>
                  <a:tcPr/>
                </a:tc>
                <a:tc>
                  <a:txBody>
                    <a:bodyPr/>
                    <a:lstStyle/>
                    <a:p>
                      <a:r>
                        <a:rPr lang="zh-CN" alt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                              审</a:t>
                      </a:r>
                      <a:r>
                        <a:rPr 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   </a:t>
                      </a:r>
                      <a:r>
                        <a:rPr lang="zh-CN" alt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核</a:t>
                      </a:r>
                      <a:r>
                        <a:rPr 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   </a:t>
                      </a:r>
                      <a:r>
                        <a:rPr lang="zh-CN" alt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方</a:t>
                      </a:r>
                      <a:r>
                        <a:rPr 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   </a:t>
                      </a:r>
                      <a:r>
                        <a:rPr lang="zh-CN" alt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法</a:t>
                      </a:r>
                      <a:endParaRPr lang="zh-CN" altLang="en-US" dirty="0">
                        <a:latin typeface="微软雅黑" panose="020B0503020204020204" charset="-122"/>
                        <a:ea typeface="微软雅黑" panose="020B0503020204020204" charset="-122"/>
                        <a:cs typeface="微软雅黑" panose="020B0503020204020204" charset="-122"/>
                      </a:endParaRPr>
                    </a:p>
                  </a:txBody>
                  <a:tcPr/>
                </a:tc>
              </a:tr>
              <a:tr h="4669790">
                <a:tc>
                  <a:txBody>
                    <a:bodyPr/>
                    <a:lstStyle/>
                    <a:p>
                      <a:r>
                        <a:rPr lang="en-US" altLang="zh-CN" sz="1600" kern="1200" dirty="0" smtClean="0">
                          <a:solidFill>
                            <a:schemeClr val="dk1"/>
                          </a:solidFill>
                          <a:latin typeface="微软雅黑" panose="020B0503020204020204" charset="-122"/>
                          <a:ea typeface="微软雅黑" panose="020B0503020204020204" charset="-122"/>
                          <a:cs typeface="+mn-cs"/>
                        </a:rPr>
                        <a:t>8.5.1</a:t>
                      </a:r>
                      <a:endParaRPr lang="zh-CN" altLang="en-US" sz="1600" kern="1200" dirty="0" smtClean="0">
                        <a:solidFill>
                          <a:schemeClr val="dk1"/>
                        </a:solidFill>
                        <a:latin typeface="微软雅黑" panose="020B0503020204020204" charset="-122"/>
                        <a:ea typeface="微软雅黑" panose="020B0503020204020204" charset="-122"/>
                        <a:cs typeface="+mn-cs"/>
                      </a:endParaRPr>
                    </a:p>
                    <a:p>
                      <a:r>
                        <a:rPr lang="en-US" sz="1800" kern="1200" dirty="0" smtClean="0">
                          <a:solidFill>
                            <a:schemeClr val="dk1"/>
                          </a:solidFill>
                          <a:latin typeface="微软雅黑" panose="020B0503020204020204" charset="-122"/>
                          <a:ea typeface="微软雅黑" panose="020B0503020204020204" charset="-122"/>
                          <a:cs typeface="+mn-cs"/>
                        </a:rPr>
                        <a:t> </a:t>
                      </a:r>
                      <a:endParaRPr lang="zh-CN" altLang="en-US" sz="1800" kern="1200" dirty="0" smtClean="0">
                        <a:solidFill>
                          <a:schemeClr val="dk1"/>
                        </a:solidFill>
                        <a:latin typeface="微软雅黑" panose="020B0503020204020204" charset="-122"/>
                        <a:ea typeface="微软雅黑" panose="020B0503020204020204" charset="-122"/>
                        <a:cs typeface="+mn-cs"/>
                      </a:endParaRPr>
                    </a:p>
                    <a:p>
                      <a:endParaRPr lang="zh-CN" altLang="en-US" dirty="0">
                        <a:latin typeface="微软雅黑" panose="020B0503020204020204" charset="-122"/>
                        <a:ea typeface="微软雅黑" panose="020B0503020204020204" charset="-122"/>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600" b="0" kern="1200" dirty="0" smtClean="0">
                          <a:solidFill>
                            <a:schemeClr val="dk1"/>
                          </a:solidFill>
                          <a:latin typeface="微软雅黑" panose="020B0503020204020204" charset="-122"/>
                          <a:ea typeface="微软雅黑" panose="020B0503020204020204" charset="-122"/>
                          <a:cs typeface="+mn-cs"/>
                        </a:rPr>
                        <a:t>生产和服务提供的控制</a:t>
                      </a:r>
                      <a:endParaRPr lang="zh-CN" altLang="en-US" sz="1600" b="0" kern="1200" dirty="0" smtClean="0">
                        <a:solidFill>
                          <a:schemeClr val="dk1"/>
                        </a:solidFill>
                        <a:latin typeface="微软雅黑" panose="020B0503020204020204" charset="-122"/>
                        <a:ea typeface="微软雅黑" panose="020B0503020204020204" charset="-122"/>
                        <a:cs typeface="+mn-cs"/>
                      </a:endParaRPr>
                    </a:p>
                    <a:p>
                      <a:endParaRPr lang="zh-CN" altLang="en-US" sz="1400" dirty="0">
                        <a:latin typeface="微软雅黑" panose="020B0503020204020204" charset="-122"/>
                        <a:ea typeface="微软雅黑" panose="020B0503020204020204" charset="-122"/>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1</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、交谈了解产品的生产</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服务流程。</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2</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、了解需确认的生产</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服务过程及其确认和再确认的要求，查阅规定的相关记录，是否能证实过程所需的能力。</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2</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、选取</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3-4</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道工序</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服务过程（包括可能需确认的生产和服务提供过程）：</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1</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）查阅产品图纸</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服务规范是否表述特性的要求；</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2</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）作业指导书是否表述活动特性、相关过程参数、设备和过程环境</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3</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）生产</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服务计划是否明确与合理；</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4</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）了解人员资格和能力要求；</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5</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）查阅文件对监视和测量要求和放行的规定。</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3</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、针对所选取的工序</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服务过程的现场审核：</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1</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）获取的产品图纸</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服务规范、作业指导书、生产计划是否与规定的一致；</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2</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）人员是否符合规定的资格和能力；</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3</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）所使用的设备是否符合规定，观察设备状况；</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4</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）过程环境是否符合规定，如何保持；</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5</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）观察生产</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服务活动及相关的过程参数是否与作业指导相保持符，注意人员的操作能力。</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6</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）观察对产品和过程的监视和测量活动及所用资源，并查阅规定的记录，是否符合产品和过程的接收准则。</a:t>
                      </a:r>
                      <a:endPar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61382"/>
            <a:ext cx="12192000" cy="6858000"/>
          </a:xfrm>
          <a:prstGeom prst="rect">
            <a:avLst/>
          </a:prstGeom>
        </p:spPr>
      </p:pic>
      <p:sp>
        <p:nvSpPr>
          <p:cNvPr id="20" name="textbox 20"/>
          <p:cNvSpPr/>
          <p:nvPr/>
        </p:nvSpPr>
        <p:spPr>
          <a:xfrm>
            <a:off x="1798955" y="821055"/>
            <a:ext cx="4055110" cy="668655"/>
          </a:xfrm>
          <a:prstGeom prst="rect">
            <a:avLst/>
          </a:prstGeom>
        </p:spPr>
        <p:txBody>
          <a:bodyPr vert="horz" wrap="square" lIns="0" tIns="0" rIns="0" bIns="0"/>
          <a:lstStyle/>
          <a:p>
            <a:pPr algn="l" rtl="0" eaLnBrk="0">
              <a:lnSpc>
                <a:spcPct val="80000"/>
              </a:lnSpc>
            </a:pPr>
            <a:endParaRPr lang="en-US" altLang="en-US" sz="100" dirty="0"/>
          </a:p>
          <a:p>
            <a:pPr algn="l" rtl="0" eaLnBrk="0">
              <a:lnSpc>
                <a:spcPct val="127000"/>
              </a:lnSpc>
            </a:pPr>
            <a:endParaRPr lang="en-US" altLang="en-US" sz="1000" dirty="0"/>
          </a:p>
          <a:p>
            <a:pPr algn="l" rtl="0" eaLnBrk="0">
              <a:lnSpc>
                <a:spcPct val="132000"/>
              </a:lnSpc>
            </a:pPr>
            <a:endParaRPr lang="en-US" altLang="en-US" sz="1000" dirty="0"/>
          </a:p>
          <a:p>
            <a:pPr marL="12700" algn="l" rtl="0" eaLnBrk="0">
              <a:lnSpc>
                <a:spcPct val="87000"/>
              </a:lnSpc>
              <a:spcBef>
                <a:spcPts val="1175"/>
              </a:spcBef>
            </a:pPr>
            <a:endParaRPr lang="en-US" altLang="en-US" sz="3900" dirty="0"/>
          </a:p>
        </p:txBody>
      </p:sp>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254760" y="1484630"/>
            <a:ext cx="10506710" cy="5012055"/>
          </a:xfrm>
          <a:prstGeom prst="rect">
            <a:avLst/>
          </a:prstGeom>
          <a:noFill/>
        </p:spPr>
        <p:txBody>
          <a:bodyPr wrap="square" rtlCol="0">
            <a:noAutofit/>
          </a:bodyPr>
          <a:lstStyle/>
          <a:p>
            <a:endParaRPr kumimoji="1" lang="en-US" altLang="zh-CN" sz="2400" dirty="0">
              <a:solidFill>
                <a:schemeClr val="bg1"/>
              </a:solidFill>
              <a:latin typeface="宋体" panose="02010600030101010101" pitchFamily="2" charset="-122"/>
              <a:ea typeface="宋体" panose="02010600030101010101" pitchFamily="2" charset="-122"/>
              <a:sym typeface="+mn-ea"/>
            </a:endParaRPr>
          </a:p>
          <a:p>
            <a:endParaRPr kumimoji="1" lang="zh-CN" altLang="en-US" sz="2400" dirty="0">
              <a:solidFill>
                <a:schemeClr val="bg1"/>
              </a:solidFill>
              <a:latin typeface="宋体" panose="02010600030101010101" pitchFamily="2" charset="-122"/>
              <a:ea typeface="宋体" panose="02010600030101010101" pitchFamily="2" charset="-122"/>
              <a:sym typeface="+mn-ea"/>
            </a:endParaRPr>
          </a:p>
          <a:p>
            <a:endParaRPr kumimoji="1" lang="zh-CN" altLang="en-US" sz="2400" dirty="0">
              <a:solidFill>
                <a:schemeClr val="bg1"/>
              </a:solidFill>
              <a:latin typeface="宋体" panose="02010600030101010101" pitchFamily="2" charset="-122"/>
              <a:ea typeface="宋体" panose="02010600030101010101" pitchFamily="2" charset="-122"/>
            </a:endParaRPr>
          </a:p>
        </p:txBody>
      </p:sp>
      <p:graphicFrame>
        <p:nvGraphicFramePr>
          <p:cNvPr id="4" name="表格 3"/>
          <p:cNvGraphicFramePr>
            <a:graphicFrameLocks noGrp="1"/>
          </p:cNvGraphicFramePr>
          <p:nvPr/>
        </p:nvGraphicFramePr>
        <p:xfrm>
          <a:off x="1868805" y="1362710"/>
          <a:ext cx="9302750" cy="5057775"/>
        </p:xfrm>
        <a:graphic>
          <a:graphicData uri="http://schemas.openxmlformats.org/drawingml/2006/table">
            <a:tbl>
              <a:tblPr firstRow="1" bandRow="1">
                <a:tableStyleId>{5C22544A-7EE6-4342-B048-85BDC9FD1C3A}</a:tableStyleId>
              </a:tblPr>
              <a:tblGrid>
                <a:gridCol w="889635"/>
                <a:gridCol w="862330"/>
                <a:gridCol w="7550785"/>
              </a:tblGrid>
              <a:tr h="733425">
                <a:tc>
                  <a:txBody>
                    <a:bodyPr/>
                    <a:lstStyle/>
                    <a:p>
                      <a:r>
                        <a:rPr lang="zh-CN" altLang="en-US" sz="1800" b="1" kern="1200" dirty="0" smtClean="0">
                          <a:solidFill>
                            <a:schemeClr val="lt1"/>
                          </a:solidFill>
                          <a:latin typeface="微软雅黑" panose="020B0503020204020204" charset="-122"/>
                          <a:ea typeface="微软雅黑" panose="020B0503020204020204" charset="-122"/>
                          <a:cs typeface="+mn-cs"/>
                        </a:rPr>
                        <a:t>审核条款</a:t>
                      </a:r>
                      <a:endParaRPr lang="zh-CN" altLang="en-US" sz="1800" b="1" kern="1200" dirty="0" smtClean="0">
                        <a:solidFill>
                          <a:schemeClr val="lt1"/>
                        </a:solidFill>
                        <a:latin typeface="微软雅黑" panose="020B0503020204020204" charset="-122"/>
                        <a:ea typeface="微软雅黑" panose="020B0503020204020204" charset="-122"/>
                        <a:cs typeface="+mn-cs"/>
                      </a:endParaRPr>
                    </a:p>
                  </a:txBody>
                  <a:tcPr/>
                </a:tc>
                <a:tc>
                  <a:txBody>
                    <a:bodyPr/>
                    <a:lstStyle/>
                    <a:p>
                      <a:r>
                        <a:rPr lang="zh-CN" altLang="en-US" sz="1600" b="1" kern="1200" dirty="0" smtClean="0">
                          <a:solidFill>
                            <a:schemeClr val="lt1"/>
                          </a:solidFill>
                          <a:latin typeface="微软雅黑" panose="020B0503020204020204" charset="-122"/>
                          <a:ea typeface="微软雅黑" panose="020B0503020204020204" charset="-122"/>
                          <a:cs typeface="+mn-cs"/>
                        </a:rPr>
                        <a:t>审核内容</a:t>
                      </a:r>
                      <a:endParaRPr lang="zh-CN" altLang="en-US" sz="1600" b="1" kern="1200" dirty="0" smtClean="0">
                        <a:solidFill>
                          <a:schemeClr val="lt1"/>
                        </a:solidFill>
                        <a:latin typeface="微软雅黑" panose="020B0503020204020204" charset="-122"/>
                        <a:ea typeface="微软雅黑" panose="020B0503020204020204" charset="-122"/>
                        <a:cs typeface="+mn-cs"/>
                      </a:endParaRPr>
                    </a:p>
                  </a:txBody>
                  <a:tcPr/>
                </a:tc>
                <a:tc>
                  <a:txBody>
                    <a:bodyPr/>
                    <a:lstStyle/>
                    <a:p>
                      <a:r>
                        <a:rPr lang="zh-CN" alt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                              审</a:t>
                      </a:r>
                      <a:r>
                        <a:rPr 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   </a:t>
                      </a:r>
                      <a:r>
                        <a:rPr lang="zh-CN" alt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核</a:t>
                      </a:r>
                      <a:r>
                        <a:rPr 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   </a:t>
                      </a:r>
                      <a:r>
                        <a:rPr lang="zh-CN" alt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方</a:t>
                      </a:r>
                      <a:r>
                        <a:rPr 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   </a:t>
                      </a:r>
                      <a:r>
                        <a:rPr lang="zh-CN" altLang="en-US" sz="1800" b="1" kern="1200" dirty="0" smtClean="0">
                          <a:solidFill>
                            <a:schemeClr val="lt1"/>
                          </a:solidFill>
                          <a:latin typeface="微软雅黑" panose="020B0503020204020204" charset="-122"/>
                          <a:ea typeface="微软雅黑" panose="020B0503020204020204" charset="-122"/>
                          <a:cs typeface="微软雅黑" panose="020B0503020204020204" charset="-122"/>
                        </a:rPr>
                        <a:t>法</a:t>
                      </a:r>
                      <a:endParaRPr lang="zh-CN" altLang="en-US" dirty="0">
                        <a:latin typeface="微软雅黑" panose="020B0503020204020204" charset="-122"/>
                        <a:ea typeface="微软雅黑" panose="020B0503020204020204" charset="-122"/>
                        <a:cs typeface="微软雅黑" panose="020B0503020204020204" charset="-122"/>
                      </a:endParaRPr>
                    </a:p>
                  </a:txBody>
                  <a:tcPr/>
                </a:tc>
              </a:tr>
              <a:tr h="4324350">
                <a:tc>
                  <a:txBody>
                    <a:bodyPr/>
                    <a:lstStyle/>
                    <a:p>
                      <a:r>
                        <a:rPr lang="en-US" altLang="zh-CN" sz="1600" kern="1200" dirty="0" smtClean="0">
                          <a:solidFill>
                            <a:schemeClr val="dk1"/>
                          </a:solidFill>
                          <a:latin typeface="微软雅黑" panose="020B0503020204020204" charset="-122"/>
                          <a:ea typeface="微软雅黑" panose="020B0503020204020204" charset="-122"/>
                          <a:cs typeface="+mn-cs"/>
                        </a:rPr>
                        <a:t>8.6</a:t>
                      </a:r>
                      <a:endParaRPr lang="zh-CN" altLang="en-US" sz="1600" kern="1200" dirty="0" smtClean="0">
                        <a:solidFill>
                          <a:schemeClr val="dk1"/>
                        </a:solidFill>
                        <a:latin typeface="微软雅黑" panose="020B0503020204020204" charset="-122"/>
                        <a:ea typeface="微软雅黑" panose="020B0503020204020204" charset="-122"/>
                        <a:cs typeface="+mn-cs"/>
                      </a:endParaRPr>
                    </a:p>
                    <a:p>
                      <a:r>
                        <a:rPr lang="en-US" sz="1600" kern="1200" dirty="0" smtClean="0">
                          <a:solidFill>
                            <a:schemeClr val="dk1"/>
                          </a:solidFill>
                          <a:latin typeface="微软雅黑" panose="020B0503020204020204" charset="-122"/>
                          <a:ea typeface="微软雅黑" panose="020B0503020204020204" charset="-122"/>
                          <a:cs typeface="+mn-cs"/>
                        </a:rPr>
                        <a:t> </a:t>
                      </a:r>
                      <a:endParaRPr lang="zh-CN" altLang="en-US" sz="1600" kern="1200" dirty="0" smtClean="0">
                        <a:solidFill>
                          <a:schemeClr val="dk1"/>
                        </a:solidFill>
                        <a:latin typeface="微软雅黑" panose="020B0503020204020204" charset="-122"/>
                        <a:ea typeface="微软雅黑" panose="020B0503020204020204" charset="-122"/>
                        <a:cs typeface="+mn-cs"/>
                      </a:endParaRPr>
                    </a:p>
                    <a:p>
                      <a:endParaRPr lang="zh-CN" altLang="en-US" sz="1600" dirty="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cs typeface="微软雅黑" panose="020B0503020204020204" charset="-122"/>
                        </a:rPr>
                        <a:t>产品</a:t>
                      </a:r>
                      <a:r>
                        <a:rPr lang="en-US" altLang="zh-CN" sz="1600" dirty="0" smtClean="0">
                          <a:latin typeface="微软雅黑" panose="020B0503020204020204" charset="-122"/>
                          <a:ea typeface="微软雅黑" panose="020B0503020204020204" charset="-122"/>
                          <a:cs typeface="微软雅黑" panose="020B0503020204020204" charset="-122"/>
                        </a:rPr>
                        <a:t>/</a:t>
                      </a:r>
                      <a:r>
                        <a:rPr lang="zh-CN" altLang="en-US" sz="1600" dirty="0" smtClean="0">
                          <a:latin typeface="微软雅黑" panose="020B0503020204020204" charset="-122"/>
                          <a:ea typeface="微软雅黑" panose="020B0503020204020204" charset="-122"/>
                          <a:cs typeface="微软雅黑" panose="020B0503020204020204" charset="-122"/>
                        </a:rPr>
                        <a:t>服务的放行</a:t>
                      </a:r>
                      <a:endParaRPr lang="zh-CN" altLang="en-US" sz="1600" dirty="0">
                        <a:latin typeface="微软雅黑" panose="020B0503020204020204" charset="-122"/>
                        <a:ea typeface="微软雅黑" panose="020B0503020204020204" charset="-122"/>
                        <a:cs typeface="微软雅黑" panose="020B0503020204020204" charset="-122"/>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zh-CN" sz="2000" kern="1200" dirty="0" smtClean="0">
                          <a:solidFill>
                            <a:schemeClr val="dk1"/>
                          </a:solidFill>
                          <a:latin typeface="微软雅黑" panose="020B0503020204020204" charset="-122"/>
                          <a:ea typeface="微软雅黑" panose="020B0503020204020204" charset="-122"/>
                          <a:cs typeface="微软雅黑" panose="020B0503020204020204" charset="-122"/>
                        </a:rPr>
                        <a:t>1</a:t>
                      </a:r>
                      <a:r>
                        <a:rPr lang="zh-CN" altLang="en-US" sz="20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查阅有关产品</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服务监视和测量和放行的文件化信息及产品</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服务接收准则，询问相关活动的开展情况。</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2</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、查阅授权的检验、验证人员名单及其分工，询问人员状况并与</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3-4</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名检验、验证人员交谈，了解其能力以及对有关产品</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服务监视和测量和放行的文件化信息及产品接收准则的掌握情况。</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3</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、抽查</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4-5</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种采购产品</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服务、半成品</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服务过程和成品</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服务结果各</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4-5</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份检验记录，是否符合接受准则的要求以及有授权的检验、验证人员签字。</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4</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、分别在采购产品库、生产</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服务现场和成品库观察检验的产品</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服务，索要其检验记录。</a:t>
                      </a:r>
                      <a:endPar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5</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、询问有无未经检验、验证而放行的产品 </a:t>
                      </a:r>
                      <a:r>
                        <a:rPr lang="en-US" altLang="zh-CN" sz="1600" kern="1200" dirty="0" smtClean="0">
                          <a:solidFill>
                            <a:schemeClr val="dk1"/>
                          </a:solidFill>
                          <a:latin typeface="微软雅黑" panose="020B0503020204020204" charset="-122"/>
                          <a:ea typeface="微软雅黑" panose="020B0503020204020204" charset="-122"/>
                          <a:cs typeface="微软雅黑" panose="020B0503020204020204" charset="-122"/>
                        </a:rPr>
                        <a:t>/</a:t>
                      </a:r>
                      <a:r>
                        <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rPr>
                        <a:t>服务，其批准是否符合规定。</a:t>
                      </a:r>
                      <a:endParaRPr lang="zh-CN" altLang="en-US" sz="1600" kern="1200" dirty="0" smtClean="0">
                        <a:solidFill>
                          <a:schemeClr val="dk1"/>
                        </a:solidFill>
                        <a:latin typeface="微软雅黑" panose="020B0503020204020204" charset="-122"/>
                        <a:ea typeface="微软雅黑" panose="020B0503020204020204" charset="-122"/>
                        <a:cs typeface="微软雅黑" panose="020B0503020204020204" charset="-122"/>
                      </a:endParaRPr>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51857"/>
            <a:ext cx="12192000" cy="6858000"/>
          </a:xfrm>
          <a:prstGeom prst="rect">
            <a:avLst/>
          </a:prstGeom>
        </p:spPr>
      </p:pic>
      <p:sp>
        <p:nvSpPr>
          <p:cNvPr id="20" name="textbox 20"/>
          <p:cNvSpPr/>
          <p:nvPr/>
        </p:nvSpPr>
        <p:spPr>
          <a:xfrm>
            <a:off x="1798955" y="821055"/>
            <a:ext cx="4055110" cy="668655"/>
          </a:xfrm>
          <a:prstGeom prst="rect">
            <a:avLst/>
          </a:prstGeom>
        </p:spPr>
        <p:txBody>
          <a:bodyPr vert="horz" wrap="square" lIns="0" tIns="0" rIns="0" bIns="0"/>
          <a:lstStyle/>
          <a:p>
            <a:pPr algn="l" rtl="0" eaLnBrk="0">
              <a:lnSpc>
                <a:spcPct val="80000"/>
              </a:lnSpc>
            </a:pPr>
            <a:endParaRPr lang="en-US" altLang="en-US" sz="100" dirty="0"/>
          </a:p>
          <a:p>
            <a:pPr algn="l" rtl="0" eaLnBrk="0">
              <a:lnSpc>
                <a:spcPct val="127000"/>
              </a:lnSpc>
            </a:pPr>
            <a:endParaRPr lang="en-US" altLang="en-US" sz="1000" dirty="0"/>
          </a:p>
          <a:p>
            <a:pPr algn="l" rtl="0" eaLnBrk="0">
              <a:lnSpc>
                <a:spcPct val="132000"/>
              </a:lnSpc>
            </a:pPr>
            <a:endParaRPr lang="en-US" altLang="en-US" sz="1000" dirty="0"/>
          </a:p>
          <a:p>
            <a:pPr marL="12700" algn="l" rtl="0" eaLnBrk="0">
              <a:lnSpc>
                <a:spcPct val="87000"/>
              </a:lnSpc>
              <a:spcBef>
                <a:spcPts val="1175"/>
              </a:spcBef>
            </a:pPr>
            <a:endParaRPr lang="en-US" altLang="en-US" sz="3900" dirty="0"/>
          </a:p>
        </p:txBody>
      </p:sp>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635125" y="778510"/>
            <a:ext cx="7432040" cy="5603875"/>
          </a:xfrm>
          <a:prstGeom prst="rect">
            <a:avLst/>
          </a:prstGeom>
          <a:noFill/>
        </p:spPr>
        <p:txBody>
          <a:bodyPr wrap="square" rtlCol="0">
            <a:noAutofit/>
          </a:bodyPr>
          <a:lstStyle/>
          <a:p>
            <a:pPr marL="473075" indent="0">
              <a:lnSpc>
                <a:spcPct val="135000"/>
              </a:lnSpc>
              <a:spcBef>
                <a:spcPct val="50000"/>
              </a:spcBef>
              <a:spcAft>
                <a:spcPct val="25000"/>
              </a:spcAft>
              <a:buClr>
                <a:schemeClr val="tx2"/>
              </a:buClr>
              <a:buFont typeface="Wingdings" panose="05000000000000000000" pitchFamily="2" charset="2"/>
              <a:buNone/>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4.3 </a:t>
            </a: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检查表的使用</a:t>
            </a:r>
            <a:endPar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473075" indent="669925">
              <a:lnSpc>
                <a:spcPct val="135000"/>
              </a:lnSpc>
              <a:spcBef>
                <a:spcPct val="50000"/>
              </a:spcBef>
              <a:spcAft>
                <a:spcPct val="25000"/>
              </a:spcAft>
              <a:buClr>
                <a:schemeClr val="tx2"/>
              </a:buClr>
              <a:buFont typeface="Wingdings" panose="05000000000000000000" pitchFamily="2" charset="2"/>
              <a:buChar char="L"/>
            </a:pPr>
            <a:r>
              <a:rPr kumimoji="1" lang="zh-CN" altLang="en-US" sz="2400" dirty="0" smtClean="0">
                <a:solidFill>
                  <a:schemeClr val="bg1"/>
                </a:solidFill>
                <a:latin typeface="微软雅黑" panose="020B0503020204020204" charset="-122"/>
                <a:cs typeface="微软雅黑" panose="020B0503020204020204" charset="-122"/>
                <a:sym typeface="+mn-ea"/>
              </a:rPr>
              <a:t>现场审核不能偏离检查表，允许有小的调整；</a:t>
            </a:r>
            <a:endParaRPr kumimoji="1" lang="zh-CN" altLang="en-US" sz="2400" dirty="0" smtClean="0">
              <a:solidFill>
                <a:schemeClr val="bg1"/>
              </a:solidFill>
              <a:latin typeface="微软雅黑" panose="020B0503020204020204" charset="-122"/>
              <a:cs typeface="微软雅黑" panose="020B0503020204020204" charset="-122"/>
            </a:endParaRPr>
          </a:p>
          <a:p>
            <a:pPr marL="473075" indent="669925">
              <a:spcBef>
                <a:spcPct val="80000"/>
              </a:spcBef>
              <a:buClr>
                <a:schemeClr val="tx2"/>
              </a:buClr>
              <a:buFont typeface="Wingdings" panose="05000000000000000000" pitchFamily="2" charset="2"/>
              <a:buChar char="L"/>
            </a:pPr>
            <a:r>
              <a:rPr kumimoji="1" lang="zh-CN" altLang="en-US" sz="2400" dirty="0" smtClean="0">
                <a:solidFill>
                  <a:schemeClr val="bg1"/>
                </a:solidFill>
                <a:latin typeface="微软雅黑" panose="020B0503020204020204" charset="-122"/>
                <a:cs typeface="微软雅黑" panose="020B0503020204020204" charset="-122"/>
                <a:sym typeface="+mn-ea"/>
              </a:rPr>
              <a:t>检查表使用前不能向受审核部门展示。</a:t>
            </a:r>
            <a:endParaRPr kumimoji="1" lang="zh-CN" altLang="en-US" sz="2400" dirty="0" smtClean="0">
              <a:solidFill>
                <a:schemeClr val="bg1"/>
              </a:solidFill>
              <a:latin typeface="微软雅黑" panose="020B0503020204020204" charset="-122"/>
              <a:cs typeface="微软雅黑" panose="020B0503020204020204" charset="-122"/>
              <a:sym typeface="+mn-ea"/>
            </a:endParaRPr>
          </a:p>
          <a:p>
            <a:pPr marL="473075" indent="0">
              <a:spcBef>
                <a:spcPct val="80000"/>
              </a:spcBef>
              <a:buClr>
                <a:schemeClr val="tx2"/>
              </a:buClr>
              <a:buFont typeface="Wingdings" panose="05000000000000000000" pitchFamily="2" charset="2"/>
              <a:buNone/>
            </a:pPr>
            <a:r>
              <a:rPr lang="zh-CN" altLang="en-US" sz="2400" b="1" dirty="0" smtClean="0">
                <a:solidFill>
                  <a:srgbClr val="FF0000"/>
                </a:solidFill>
                <a:latin typeface="微软雅黑" panose="020B0503020204020204" charset="-122"/>
                <a:cs typeface="微软雅黑" panose="020B0503020204020204" charset="-122"/>
                <a:sym typeface="+mn-ea"/>
              </a:rPr>
              <a:t>层次二：</a:t>
            </a:r>
            <a:r>
              <a:rPr lang="en-US" altLang="zh-CN" sz="2400" b="1" dirty="0" smtClean="0">
                <a:solidFill>
                  <a:srgbClr val="FF0000"/>
                </a:solidFill>
                <a:latin typeface="微软雅黑" panose="020B0503020204020204" charset="-122"/>
                <a:cs typeface="微软雅黑" panose="020B0503020204020204" charset="-122"/>
                <a:sym typeface="+mn-ea"/>
              </a:rPr>
              <a:t>  </a:t>
            </a:r>
            <a:endParaRPr lang="en-US" altLang="zh-CN" sz="2400" b="1" dirty="0" smtClean="0">
              <a:solidFill>
                <a:srgbClr val="FF0000"/>
              </a:solidFill>
              <a:latin typeface="微软雅黑" panose="020B0503020204020204" charset="-122"/>
              <a:cs typeface="微软雅黑" panose="020B0503020204020204" charset="-122"/>
              <a:sym typeface="+mn-ea"/>
            </a:endParaRPr>
          </a:p>
          <a:p>
            <a:pPr marL="473075" indent="0">
              <a:spcBef>
                <a:spcPct val="80000"/>
              </a:spcBef>
              <a:buClr>
                <a:schemeClr val="tx2"/>
              </a:buClr>
              <a:buFont typeface="Wingdings" panose="05000000000000000000" pitchFamily="2" charset="2"/>
              <a:buNone/>
            </a:pPr>
            <a:r>
              <a:rPr lang="en-US" altLang="zh-CN" sz="2400" b="1" dirty="0" smtClean="0">
                <a:solidFill>
                  <a:srgbClr val="FF0000"/>
                </a:solidFill>
                <a:latin typeface="微软雅黑" panose="020B0503020204020204" charset="-122"/>
                <a:cs typeface="微软雅黑" panose="020B0503020204020204" charset="-122"/>
                <a:sym typeface="+mn-ea"/>
              </a:rPr>
              <a:t>  1</a:t>
            </a:r>
            <a:r>
              <a:rPr lang="zh-CN" altLang="en-US" sz="2400" b="1" dirty="0" smtClean="0">
                <a:solidFill>
                  <a:srgbClr val="FF0000"/>
                </a:solidFill>
                <a:latin typeface="微软雅黑" panose="020B0503020204020204" charset="-122"/>
                <a:cs typeface="微软雅黑" panose="020B0503020204020204" charset="-122"/>
                <a:sym typeface="+mn-ea"/>
              </a:rPr>
              <a:t>、过程方法：查输入、输出、过程、过程之间的衔接；</a:t>
            </a:r>
            <a:endParaRPr lang="en-US" altLang="zh-CN" sz="2400" b="1" dirty="0" smtClean="0">
              <a:solidFill>
                <a:srgbClr val="FF0000"/>
              </a:solidFill>
              <a:latin typeface="微软雅黑" panose="020B0503020204020204" charset="-122"/>
              <a:cs typeface="微软雅黑" panose="020B0503020204020204" charset="-122"/>
            </a:endParaRPr>
          </a:p>
          <a:p>
            <a:pPr>
              <a:buNone/>
            </a:pPr>
            <a:r>
              <a:rPr lang="en-US" altLang="zh-CN" sz="2400" b="1" dirty="0">
                <a:solidFill>
                  <a:srgbClr val="FF0000"/>
                </a:solidFill>
                <a:latin typeface="微软雅黑" panose="020B0503020204020204" charset="-122"/>
                <a:cs typeface="微软雅黑" panose="020B0503020204020204" charset="-122"/>
                <a:sym typeface="+mn-ea"/>
              </a:rPr>
              <a:t> </a:t>
            </a:r>
            <a:r>
              <a:rPr lang="en-US" altLang="zh-CN" sz="2400" b="1" dirty="0" smtClean="0">
                <a:solidFill>
                  <a:srgbClr val="FF0000"/>
                </a:solidFill>
                <a:latin typeface="微软雅黑" panose="020B0503020204020204" charset="-122"/>
                <a:cs typeface="微软雅黑" panose="020B0503020204020204" charset="-122"/>
                <a:sym typeface="+mn-ea"/>
              </a:rPr>
              <a:t>      2</a:t>
            </a:r>
            <a:r>
              <a:rPr lang="zh-CN" altLang="en-US" sz="2400" b="1" dirty="0" smtClean="0">
                <a:solidFill>
                  <a:srgbClr val="FF0000"/>
                </a:solidFill>
                <a:latin typeface="微软雅黑" panose="020B0503020204020204" charset="-122"/>
                <a:cs typeface="微软雅黑" panose="020B0503020204020204" charset="-122"/>
                <a:sym typeface="+mn-ea"/>
              </a:rPr>
              <a:t>、看记录、看事实、看数据；</a:t>
            </a:r>
            <a:endParaRPr lang="en-US" altLang="zh-CN" sz="2400" b="1" dirty="0" smtClean="0">
              <a:solidFill>
                <a:srgbClr val="FF0000"/>
              </a:solidFill>
              <a:latin typeface="微软雅黑" panose="020B0503020204020204" charset="-122"/>
              <a:cs typeface="微软雅黑" panose="020B0503020204020204" charset="-122"/>
            </a:endParaRPr>
          </a:p>
          <a:p>
            <a:pPr>
              <a:buNone/>
            </a:pPr>
            <a:r>
              <a:rPr lang="en-US" altLang="zh-CN" sz="2400" b="1" dirty="0">
                <a:solidFill>
                  <a:srgbClr val="FF0000"/>
                </a:solidFill>
                <a:latin typeface="微软雅黑" panose="020B0503020204020204" charset="-122"/>
                <a:cs typeface="微软雅黑" panose="020B0503020204020204" charset="-122"/>
                <a:sym typeface="+mn-ea"/>
              </a:rPr>
              <a:t> </a:t>
            </a:r>
            <a:r>
              <a:rPr lang="en-US" altLang="zh-CN" sz="2400" b="1" dirty="0" smtClean="0">
                <a:solidFill>
                  <a:srgbClr val="FF0000"/>
                </a:solidFill>
                <a:latin typeface="微软雅黑" panose="020B0503020204020204" charset="-122"/>
                <a:cs typeface="微软雅黑" panose="020B0503020204020204" charset="-122"/>
                <a:sym typeface="+mn-ea"/>
              </a:rPr>
              <a:t>     3</a:t>
            </a:r>
            <a:r>
              <a:rPr lang="zh-CN" altLang="en-US" sz="2400" b="1" dirty="0" smtClean="0">
                <a:solidFill>
                  <a:srgbClr val="FF0000"/>
                </a:solidFill>
                <a:latin typeface="微软雅黑" panose="020B0503020204020204" charset="-122"/>
                <a:cs typeface="微软雅黑" panose="020B0503020204020204" charset="-122"/>
                <a:sym typeface="+mn-ea"/>
              </a:rPr>
              <a:t>、查</a:t>
            </a:r>
            <a:r>
              <a:rPr lang="zh-CN" altLang="en-US" sz="2400" b="1" dirty="0">
                <a:solidFill>
                  <a:srgbClr val="FF0000"/>
                </a:solidFill>
                <a:latin typeface="微软雅黑" panose="020B0503020204020204" charset="-122"/>
                <a:cs typeface="微软雅黑" panose="020B0503020204020204" charset="-122"/>
                <a:sym typeface="+mn-ea"/>
              </a:rPr>
              <a:t>有没有发生重大事故或损失；</a:t>
            </a:r>
            <a:r>
              <a:rPr lang="zh-CN" altLang="en-US" sz="2400" b="1" dirty="0" smtClean="0">
                <a:solidFill>
                  <a:srgbClr val="FF0000"/>
                </a:solidFill>
                <a:latin typeface="微软雅黑" panose="020B0503020204020204" charset="-122"/>
                <a:cs typeface="微软雅黑" panose="020B0503020204020204" charset="-122"/>
                <a:sym typeface="+mn-ea"/>
              </a:rPr>
              <a:t>问题描述，查问题纠正，查改进措施；</a:t>
            </a:r>
            <a:endParaRPr lang="en-US" altLang="zh-CN" sz="2400" b="1" dirty="0" smtClean="0">
              <a:solidFill>
                <a:srgbClr val="FF0000"/>
              </a:solidFill>
              <a:latin typeface="微软雅黑" panose="020B0503020204020204" charset="-122"/>
              <a:cs typeface="微软雅黑" panose="020B0503020204020204" charset="-122"/>
            </a:endParaRPr>
          </a:p>
          <a:p>
            <a:pPr>
              <a:buNone/>
            </a:pPr>
            <a:r>
              <a:rPr lang="en-US" altLang="zh-CN" sz="2400" b="1" dirty="0">
                <a:solidFill>
                  <a:srgbClr val="FF0000"/>
                </a:solidFill>
                <a:latin typeface="微软雅黑" panose="020B0503020204020204" charset="-122"/>
                <a:cs typeface="微软雅黑" panose="020B0503020204020204" charset="-122"/>
                <a:sym typeface="+mn-ea"/>
              </a:rPr>
              <a:t> </a:t>
            </a:r>
            <a:r>
              <a:rPr lang="en-US" altLang="zh-CN" sz="2400" b="1" dirty="0" smtClean="0">
                <a:solidFill>
                  <a:srgbClr val="FF0000"/>
                </a:solidFill>
                <a:latin typeface="微软雅黑" panose="020B0503020204020204" charset="-122"/>
                <a:cs typeface="微软雅黑" panose="020B0503020204020204" charset="-122"/>
                <a:sym typeface="+mn-ea"/>
              </a:rPr>
              <a:t>      4</a:t>
            </a:r>
            <a:r>
              <a:rPr lang="zh-CN" altLang="en-US" sz="2400" b="1" dirty="0" smtClean="0">
                <a:solidFill>
                  <a:srgbClr val="FF0000"/>
                </a:solidFill>
                <a:latin typeface="微软雅黑" panose="020B0503020204020204" charset="-122"/>
                <a:cs typeface="微软雅黑" panose="020B0503020204020204" charset="-122"/>
                <a:sym typeface="+mn-ea"/>
              </a:rPr>
              <a:t>、有没有</a:t>
            </a:r>
            <a:r>
              <a:rPr lang="zh-CN" altLang="en-US" sz="2400" b="1" dirty="0">
                <a:solidFill>
                  <a:srgbClr val="FF0000"/>
                </a:solidFill>
                <a:latin typeface="微软雅黑" panose="020B0503020204020204" charset="-122"/>
                <a:cs typeface="微软雅黑" panose="020B0503020204020204" charset="-122"/>
                <a:sym typeface="+mn-ea"/>
              </a:rPr>
              <a:t>较大或重要的变化和调整</a:t>
            </a:r>
            <a:r>
              <a:rPr lang="zh-CN" altLang="en-US" sz="2400" b="1" dirty="0" smtClean="0">
                <a:solidFill>
                  <a:srgbClr val="FF0000"/>
                </a:solidFill>
                <a:latin typeface="微软雅黑" panose="020B0503020204020204" charset="-122"/>
                <a:cs typeface="微软雅黑" panose="020B0503020204020204" charset="-122"/>
                <a:sym typeface="+mn-ea"/>
              </a:rPr>
              <a:t>；如何应对，是否受控</a:t>
            </a:r>
            <a:endParaRPr kumimoji="1" lang="zh-CN" altLang="en-US" sz="2400" dirty="0" smtClean="0">
              <a:solidFill>
                <a:schemeClr val="bg1"/>
              </a:solidFill>
              <a:latin typeface="微软雅黑" panose="020B0503020204020204" charset="-122"/>
              <a:ea typeface="宋体" panose="02010600030101010101" pitchFamily="2" charset="-122"/>
              <a:cs typeface="微软雅黑" panose="020B0503020204020204" charset="-122"/>
              <a:sym typeface="+mn-e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61382"/>
            <a:ext cx="12192000" cy="6858000"/>
          </a:xfrm>
          <a:prstGeom prst="rect">
            <a:avLst/>
          </a:prstGeom>
        </p:spPr>
      </p:pic>
      <p:sp>
        <p:nvSpPr>
          <p:cNvPr id="20" name="textbox 20"/>
          <p:cNvSpPr/>
          <p:nvPr/>
        </p:nvSpPr>
        <p:spPr>
          <a:xfrm>
            <a:off x="1798955" y="821055"/>
            <a:ext cx="4055110" cy="668655"/>
          </a:xfrm>
          <a:prstGeom prst="rect">
            <a:avLst/>
          </a:prstGeom>
        </p:spPr>
        <p:txBody>
          <a:bodyPr vert="horz" wrap="square" lIns="0" tIns="0" rIns="0" bIns="0"/>
          <a:lstStyle/>
          <a:p>
            <a:pPr algn="l" rtl="0" eaLnBrk="0">
              <a:lnSpc>
                <a:spcPct val="80000"/>
              </a:lnSpc>
            </a:pPr>
            <a:endParaRPr lang="en-US" altLang="en-US" sz="100" dirty="0"/>
          </a:p>
          <a:p>
            <a:pPr algn="l" rtl="0" eaLnBrk="0">
              <a:lnSpc>
                <a:spcPct val="127000"/>
              </a:lnSpc>
            </a:pPr>
            <a:endParaRPr lang="en-US" altLang="en-US" sz="1000" dirty="0"/>
          </a:p>
          <a:p>
            <a:pPr algn="l" rtl="0" eaLnBrk="0">
              <a:lnSpc>
                <a:spcPct val="132000"/>
              </a:lnSpc>
            </a:pPr>
            <a:endParaRPr lang="en-US" altLang="en-US" sz="1000" dirty="0"/>
          </a:p>
          <a:p>
            <a:pPr marL="12700" algn="l" rtl="0" eaLnBrk="0">
              <a:lnSpc>
                <a:spcPct val="87000"/>
              </a:lnSpc>
              <a:spcBef>
                <a:spcPts val="1175"/>
              </a:spcBef>
            </a:pPr>
            <a:endParaRPr lang="en-US" altLang="en-US" sz="3900" dirty="0"/>
          </a:p>
        </p:txBody>
      </p:sp>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645285" y="1484630"/>
            <a:ext cx="7938770" cy="3912235"/>
          </a:xfrm>
          <a:prstGeom prst="rect">
            <a:avLst/>
          </a:prstGeom>
          <a:noFill/>
        </p:spPr>
        <p:txBody>
          <a:bodyPr wrap="square" rtlCol="0">
            <a:noAutofit/>
          </a:bodyPr>
          <a:lstStyle/>
          <a:p>
            <a:pPr>
              <a:buNone/>
            </a:pPr>
            <a:r>
              <a:rPr lang="en-US" altLang="zh-CN" sz="2400" b="1" dirty="0" smtClean="0">
                <a:solidFill>
                  <a:srgbClr val="FF0000"/>
                </a:solidFill>
                <a:latin typeface="微软雅黑" panose="020B0503020204020204" charset="-122"/>
                <a:cs typeface="微软雅黑" panose="020B0503020204020204" charset="-122"/>
                <a:sym typeface="+mn-ea"/>
              </a:rPr>
              <a:t>        </a:t>
            </a:r>
            <a:r>
              <a:rPr lang="zh-CN" altLang="en-US" sz="2400" b="1" dirty="0" smtClean="0">
                <a:solidFill>
                  <a:srgbClr val="FF0000"/>
                </a:solidFill>
                <a:latin typeface="微软雅黑" panose="020B0503020204020204" charset="-122"/>
                <a:cs typeface="微软雅黑" panose="020B0503020204020204" charset="-122"/>
                <a:sym typeface="+mn-ea"/>
              </a:rPr>
              <a:t>层次三：</a:t>
            </a:r>
            <a:endParaRPr lang="zh-CN" altLang="en-US" sz="2400" b="1" dirty="0" smtClean="0">
              <a:solidFill>
                <a:srgbClr val="FF0000"/>
              </a:solidFill>
              <a:latin typeface="微软雅黑" panose="020B0503020204020204" charset="-122"/>
              <a:cs typeface="微软雅黑" panose="020B0503020204020204" charset="-122"/>
              <a:sym typeface="+mn-ea"/>
            </a:endParaRPr>
          </a:p>
          <a:p>
            <a:pPr>
              <a:buNone/>
            </a:pPr>
            <a:endParaRPr lang="zh-CN" altLang="en-US" sz="2400" b="1" dirty="0" smtClean="0">
              <a:solidFill>
                <a:srgbClr val="FF0000"/>
              </a:solidFill>
              <a:latin typeface="微软雅黑" panose="020B0503020204020204" charset="-122"/>
              <a:cs typeface="微软雅黑" panose="020B0503020204020204" charset="-122"/>
              <a:sym typeface="+mn-ea"/>
            </a:endParaRPr>
          </a:p>
          <a:p>
            <a:pPr>
              <a:buNone/>
            </a:pPr>
            <a:r>
              <a:rPr lang="en-US" altLang="zh-CN" sz="2400" b="1" dirty="0" smtClean="0">
                <a:solidFill>
                  <a:srgbClr val="FF0000"/>
                </a:solidFill>
                <a:latin typeface="微软雅黑" panose="020B0503020204020204" charset="-122"/>
                <a:cs typeface="微软雅黑" panose="020B0503020204020204" charset="-122"/>
                <a:sym typeface="+mn-ea"/>
              </a:rPr>
              <a:t>        </a:t>
            </a:r>
            <a:r>
              <a:rPr lang="zh-CN" altLang="en-US" sz="2400" b="1" dirty="0" smtClean="0">
                <a:solidFill>
                  <a:srgbClr val="FF0000"/>
                </a:solidFill>
                <a:latin typeface="微软雅黑" panose="020B0503020204020204" charset="-122"/>
                <a:cs typeface="微软雅黑" panose="020B0503020204020204" charset="-122"/>
                <a:sym typeface="+mn-ea"/>
              </a:rPr>
              <a:t>与公司工作检查融合。</a:t>
            </a:r>
            <a:endParaRPr lang="zh-CN" altLang="en-US" sz="2400" b="1" dirty="0" smtClean="0">
              <a:solidFill>
                <a:srgbClr val="FF0000"/>
              </a:solidFill>
              <a:latin typeface="微软雅黑" panose="020B0503020204020204" charset="-122"/>
              <a:cs typeface="微软雅黑" panose="020B0503020204020204" charset="-122"/>
              <a:sym typeface="+mn-ea"/>
            </a:endParaRPr>
          </a:p>
          <a:p>
            <a:pPr>
              <a:buNone/>
            </a:pPr>
            <a:endParaRPr lang="en-US" altLang="zh-CN" sz="2400" b="1" dirty="0" smtClean="0">
              <a:solidFill>
                <a:srgbClr val="FF0000"/>
              </a:solidFill>
              <a:latin typeface="微软雅黑" panose="020B0503020204020204" charset="-122"/>
              <a:cs typeface="微软雅黑" panose="020B0503020204020204" charset="-122"/>
            </a:endParaRPr>
          </a:p>
          <a:p>
            <a:pPr>
              <a:buNone/>
            </a:pPr>
            <a:r>
              <a:rPr lang="en-US" altLang="zh-CN" sz="2400" b="1" dirty="0">
                <a:solidFill>
                  <a:srgbClr val="FF0000"/>
                </a:solidFill>
                <a:latin typeface="微软雅黑" panose="020B0503020204020204" charset="-122"/>
                <a:cs typeface="微软雅黑" panose="020B0503020204020204" charset="-122"/>
                <a:sym typeface="+mn-ea"/>
              </a:rPr>
              <a:t>        </a:t>
            </a:r>
            <a:r>
              <a:rPr lang="zh-CN" altLang="en-US" sz="2400" b="1" dirty="0">
                <a:solidFill>
                  <a:srgbClr val="FF0000"/>
                </a:solidFill>
                <a:latin typeface="微软雅黑" panose="020B0503020204020204" charset="-122"/>
                <a:cs typeface="微软雅黑" panose="020B0503020204020204" charset="-122"/>
                <a:sym typeface="+mn-ea"/>
              </a:rPr>
              <a:t>注意：工作检查</a:t>
            </a:r>
            <a:r>
              <a:rPr lang="zh-CN" altLang="en-US" sz="2400" b="1" dirty="0" smtClean="0">
                <a:solidFill>
                  <a:srgbClr val="FF0000"/>
                </a:solidFill>
                <a:latin typeface="微软雅黑" panose="020B0503020204020204" charset="-122"/>
                <a:cs typeface="微软雅黑" panose="020B0503020204020204" charset="-122"/>
                <a:sym typeface="+mn-ea"/>
              </a:rPr>
              <a:t>≠内部审核</a:t>
            </a:r>
            <a:endParaRPr kumimoji="1" lang="zh-CN" altLang="en-US" sz="2400" dirty="0">
              <a:solidFill>
                <a:schemeClr val="bg1"/>
              </a:solidFill>
              <a:latin typeface="宋体" panose="02010600030101010101" pitchFamily="2" charset="-122"/>
              <a:ea typeface="宋体" panose="02010600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50165" y="0"/>
            <a:ext cx="12192000" cy="6858000"/>
          </a:xfrm>
          <a:prstGeom prst="rect">
            <a:avLst/>
          </a:prstGeom>
        </p:spPr>
      </p:pic>
      <p:sp>
        <p:nvSpPr>
          <p:cNvPr id="20" name="textbox 20"/>
          <p:cNvSpPr/>
          <p:nvPr/>
        </p:nvSpPr>
        <p:spPr>
          <a:xfrm>
            <a:off x="2160270" y="2075180"/>
            <a:ext cx="7608570" cy="2615565"/>
          </a:xfrm>
          <a:prstGeom prst="rect">
            <a:avLst/>
          </a:prstGeom>
        </p:spPr>
        <p:txBody>
          <a:bodyPr vert="horz" wrap="square" lIns="0" tIns="0" rIns="0" bIns="0"/>
          <a:lstStyle/>
          <a:p>
            <a:pPr algn="l" rtl="0" eaLnBrk="0">
              <a:lnSpc>
                <a:spcPct val="80000"/>
              </a:lnSpc>
            </a:pPr>
            <a:endParaRPr lang="en-US" altLang="en-US" sz="100" dirty="0"/>
          </a:p>
          <a:p>
            <a:pPr lvl="0" algn="l">
              <a:buClrTx/>
              <a:buSzTx/>
              <a:buNone/>
            </a:pPr>
            <a:r>
              <a:rPr lang="en-US" sz="3900" b="1" kern="0" spc="100" dirty="0">
                <a:solidFill>
                  <a:srgbClr val="FFFF00">
                    <a:alpha val="100000"/>
                  </a:srgbClr>
                </a:solidFill>
                <a:latin typeface="Times New Roman" panose="02020603050405020304"/>
                <a:ea typeface="Times New Roman" panose="02020603050405020304"/>
                <a:cs typeface="Times New Roman" panose="02020603050405020304"/>
              </a:rPr>
              <a:t>  </a:t>
            </a:r>
            <a:r>
              <a:rPr lang="zh-CN" altLang="en-US" sz="3900" b="1" dirty="0" smtClean="0">
                <a:solidFill>
                  <a:srgbClr val="FF0000"/>
                </a:solidFill>
                <a:latin typeface="微软雅黑" panose="020B0503020204020204" charset="-122"/>
                <a:ea typeface="微软雅黑" panose="020B0503020204020204" charset="-122"/>
                <a:cs typeface="微软雅黑" panose="020B0503020204020204" charset="-122"/>
                <a:sym typeface="+mn-ea"/>
              </a:rPr>
              <a:t>1、内部审核基础知识</a:t>
            </a:r>
            <a:endParaRPr lang="zh-CN" altLang="en-US" sz="3900" b="1" dirty="0" smtClean="0">
              <a:solidFill>
                <a:srgbClr val="FF0000"/>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endParaRPr lang="zh-CN" altLang="en-US" sz="3900" b="1" dirty="0" smtClean="0">
              <a:solidFill>
                <a:srgbClr val="000000"/>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zh-CN" altLang="en-US" sz="3900" b="1" dirty="0" smtClean="0">
                <a:solidFill>
                  <a:srgbClr val="000000"/>
                </a:solidFill>
                <a:latin typeface="微软雅黑" panose="020B0503020204020204" charset="-122"/>
                <a:ea typeface="微软雅黑" panose="020B0503020204020204" charset="-122"/>
                <a:cs typeface="微软雅黑" panose="020B0503020204020204" charset="-122"/>
                <a:sym typeface="+mn-ea"/>
              </a:rPr>
              <a:t>  2、内部审核的实施和要求</a:t>
            </a:r>
            <a:endParaRPr lang="zh-CN" altLang="en-US" sz="3900" b="1" dirty="0" smtClean="0">
              <a:solidFill>
                <a:srgbClr val="000000"/>
              </a:solidFill>
              <a:latin typeface="微软雅黑" panose="020B0503020204020204" charset="-122"/>
              <a:ea typeface="微软雅黑" panose="020B0503020204020204" charset="-122"/>
              <a:cs typeface="微软雅黑" panose="020B0503020204020204" charset="-122"/>
              <a:sym typeface="+mn-ea"/>
            </a:endParaRPr>
          </a:p>
          <a:p>
            <a:pPr marL="12700" algn="l" rtl="0" eaLnBrk="0">
              <a:lnSpc>
                <a:spcPct val="100000"/>
              </a:lnSpc>
            </a:pPr>
            <a:endParaRPr lang="en-US" altLang="en-US" sz="3900" dirty="0"/>
          </a:p>
        </p:txBody>
      </p:sp>
      <p:sp>
        <p:nvSpPr>
          <p:cNvPr id="22" name="path"/>
          <p:cNvSpPr/>
          <p:nvPr/>
        </p:nvSpPr>
        <p:spPr>
          <a:xfrm>
            <a:off x="1348739" y="878205"/>
            <a:ext cx="1490980" cy="768350"/>
          </a:xfrm>
          <a:custGeom>
            <a:avLst/>
            <a:gdLst/>
            <a:ahLst/>
            <a:cxnLst/>
            <a:rect l="0" t="0" r="0" b="0"/>
            <a:pathLst>
              <a:path w="2348" h="1210">
                <a:moveTo>
                  <a:pt x="0" y="0"/>
                </a:moveTo>
                <a:lnTo>
                  <a:pt x="2348" y="0"/>
                </a:lnTo>
                <a:lnTo>
                  <a:pt x="2348" y="1210"/>
                </a:lnTo>
                <a:lnTo>
                  <a:pt x="0" y="1210"/>
                </a:lnTo>
                <a:lnTo>
                  <a:pt x="0" y="0"/>
                </a:lnTo>
                <a:close/>
              </a:path>
            </a:pathLst>
          </a:custGeom>
          <a:solidFill>
            <a:srgbClr val="CAF278">
              <a:alpha val="100000"/>
            </a:srgbClr>
          </a:solidFill>
          <a:ln cap="flat">
            <a:noFill/>
            <a:prstDash val="solid"/>
            <a:miter lim="0"/>
          </a:ln>
        </p:spPr>
        <p:txBody>
          <a:bodyPr rtlCol="0"/>
          <a:lstStyle/>
          <a:p>
            <a:pPr algn="ctr"/>
            <a:endParaRPr lang="zh-CN" altLang="en-US"/>
          </a:p>
        </p:txBody>
      </p:sp>
      <p:sp>
        <p:nvSpPr>
          <p:cNvPr id="24" name="textbox 24"/>
          <p:cNvSpPr/>
          <p:nvPr/>
        </p:nvSpPr>
        <p:spPr>
          <a:xfrm>
            <a:off x="408940" y="878840"/>
            <a:ext cx="3541395" cy="1597025"/>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zh-CN" sz="5100" kern="0" spc="-260" baseline="37000" dirty="0">
              <a:ln w="22225">
                <a:solidFill>
                  <a:schemeClr val="accent2"/>
                </a:solidFill>
                <a:prstDash val="solid"/>
              </a:ln>
              <a:solidFill>
                <a:schemeClr val="accent2">
                  <a:lumMod val="40000"/>
                  <a:lumOff val="60000"/>
                </a:schemeClr>
              </a:solidFill>
              <a:effectLst/>
              <a:latin typeface="宋体" panose="02010600030101010101" pitchFamily="2" charset="-122"/>
              <a:ea typeface="宋体" panose="02010600030101010101" pitchFamily="2" charset="-122"/>
              <a:cs typeface="宋体" panose="02010600030101010101" pitchFamily="2" charset="-122"/>
            </a:endParaRPr>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61382"/>
            <a:ext cx="12192000" cy="6858000"/>
          </a:xfrm>
          <a:prstGeom prst="rect">
            <a:avLst/>
          </a:prstGeom>
        </p:spPr>
      </p:pic>
      <p:sp>
        <p:nvSpPr>
          <p:cNvPr id="20" name="textbox 20"/>
          <p:cNvSpPr/>
          <p:nvPr/>
        </p:nvSpPr>
        <p:spPr>
          <a:xfrm>
            <a:off x="1798955" y="821055"/>
            <a:ext cx="4055110" cy="668655"/>
          </a:xfrm>
          <a:prstGeom prst="rect">
            <a:avLst/>
          </a:prstGeom>
        </p:spPr>
        <p:txBody>
          <a:bodyPr vert="horz" wrap="square" lIns="0" tIns="0" rIns="0" bIns="0"/>
          <a:lstStyle/>
          <a:p>
            <a:pPr algn="l" rtl="0" eaLnBrk="0">
              <a:lnSpc>
                <a:spcPct val="80000"/>
              </a:lnSpc>
            </a:pPr>
            <a:endParaRPr lang="en-US" altLang="en-US" sz="100" dirty="0"/>
          </a:p>
          <a:p>
            <a:pPr algn="l" rtl="0" eaLnBrk="0">
              <a:lnSpc>
                <a:spcPct val="127000"/>
              </a:lnSpc>
            </a:pPr>
            <a:endParaRPr lang="en-US" altLang="en-US" sz="1000" dirty="0"/>
          </a:p>
          <a:p>
            <a:pPr algn="l" rtl="0" eaLnBrk="0">
              <a:lnSpc>
                <a:spcPct val="132000"/>
              </a:lnSpc>
            </a:pPr>
            <a:endParaRPr lang="en-US" altLang="en-US" sz="1000" dirty="0"/>
          </a:p>
          <a:p>
            <a:pPr marL="12700" algn="l" rtl="0" eaLnBrk="0">
              <a:lnSpc>
                <a:spcPct val="87000"/>
              </a:lnSpc>
              <a:spcBef>
                <a:spcPts val="1175"/>
              </a:spcBef>
            </a:pPr>
            <a:endParaRPr lang="en-US" altLang="en-US" sz="3900" dirty="0"/>
          </a:p>
        </p:txBody>
      </p:sp>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254760" y="1484630"/>
            <a:ext cx="10506710" cy="5012055"/>
          </a:xfrm>
          <a:prstGeom prst="rect">
            <a:avLst/>
          </a:prstGeom>
          <a:noFill/>
        </p:spPr>
        <p:txBody>
          <a:bodyPr wrap="square" rtlCol="0">
            <a:noAutofit/>
          </a:bodyPr>
          <a:lstStyle/>
          <a:p>
            <a:pPr marL="92075" lvl="0" indent="673100" algn="l">
              <a:spcBef>
                <a:spcPct val="50000"/>
              </a:spcBef>
              <a:buClr>
                <a:schemeClr val="tx2"/>
              </a:buClr>
              <a:buSzTx/>
              <a:buFont typeface="Wingdings" panose="05000000000000000000" pitchFamily="2" charset="2"/>
              <a:buNone/>
              <a:defRPr/>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5.1 首次会议</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92075" lvl="0" indent="673100" algn="l">
              <a:spcBef>
                <a:spcPct val="50000"/>
              </a:spcBef>
              <a:buClr>
                <a:schemeClr val="tx2"/>
              </a:buClr>
              <a:buSzTx/>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审核组长主持会，公司管理层及受审核部门负责人参加；</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92075" lvl="0" indent="673100" algn="l">
              <a:spcBef>
                <a:spcPct val="50000"/>
              </a:spcBef>
              <a:buClr>
                <a:schemeClr val="tx2"/>
              </a:buClr>
              <a:buSzTx/>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说明审核依据、目的和范围；</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92075" lvl="0" indent="673100" algn="l">
              <a:spcBef>
                <a:spcPct val="50000"/>
              </a:spcBef>
              <a:buClr>
                <a:schemeClr val="tx2"/>
              </a:buClr>
              <a:buSzTx/>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确认审核计划；</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92075" lvl="0" indent="673100" algn="l">
              <a:spcBef>
                <a:spcPct val="50000"/>
              </a:spcBef>
              <a:buClr>
                <a:schemeClr val="tx2"/>
              </a:buClr>
              <a:buSzTx/>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澄清有关事项；</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marL="92075" lvl="0" indent="673100" algn="l">
              <a:spcBef>
                <a:spcPct val="50000"/>
              </a:spcBef>
              <a:buClr>
                <a:schemeClr val="tx2"/>
              </a:buClr>
              <a:buSzTx/>
              <a:buFont typeface="Wingdings" panose="05000000000000000000" pitchFamily="2" charset="2"/>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受审核组织/部门负责人讲话</a:t>
            </a:r>
            <a:endPar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61382"/>
            <a:ext cx="12192000" cy="6858000"/>
          </a:xfrm>
          <a:prstGeom prst="rect">
            <a:avLst/>
          </a:prstGeom>
        </p:spPr>
      </p:pic>
      <p:sp>
        <p:nvSpPr>
          <p:cNvPr id="20" name="textbox 20"/>
          <p:cNvSpPr/>
          <p:nvPr/>
        </p:nvSpPr>
        <p:spPr>
          <a:xfrm>
            <a:off x="1798955" y="821055"/>
            <a:ext cx="4055110" cy="668655"/>
          </a:xfrm>
          <a:prstGeom prst="rect">
            <a:avLst/>
          </a:prstGeom>
        </p:spPr>
        <p:txBody>
          <a:bodyPr vert="horz" wrap="square" lIns="0" tIns="0" rIns="0" bIns="0"/>
          <a:lstStyle/>
          <a:p>
            <a:pPr algn="l" rtl="0" eaLnBrk="0">
              <a:lnSpc>
                <a:spcPct val="80000"/>
              </a:lnSpc>
            </a:pPr>
            <a:endParaRPr lang="en-US" altLang="en-US" sz="100" dirty="0"/>
          </a:p>
          <a:p>
            <a:pPr algn="l" rtl="0" eaLnBrk="0">
              <a:lnSpc>
                <a:spcPct val="127000"/>
              </a:lnSpc>
            </a:pPr>
            <a:endParaRPr lang="en-US" altLang="en-US" sz="1000" dirty="0"/>
          </a:p>
          <a:p>
            <a:pPr algn="l" rtl="0" eaLnBrk="0">
              <a:lnSpc>
                <a:spcPct val="132000"/>
              </a:lnSpc>
            </a:pPr>
            <a:endParaRPr lang="en-US" altLang="en-US" sz="1000" dirty="0"/>
          </a:p>
          <a:p>
            <a:pPr marL="12700" algn="l" rtl="0" eaLnBrk="0">
              <a:lnSpc>
                <a:spcPct val="87000"/>
              </a:lnSpc>
              <a:spcBef>
                <a:spcPts val="1175"/>
              </a:spcBef>
            </a:pPr>
            <a:endParaRPr lang="en-US" altLang="en-US" sz="3900" dirty="0"/>
          </a:p>
        </p:txBody>
      </p:sp>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254760" y="1484630"/>
            <a:ext cx="10506710" cy="5012055"/>
          </a:xfrm>
          <a:prstGeom prst="rect">
            <a:avLst/>
          </a:prstGeom>
          <a:noFill/>
        </p:spPr>
        <p:txBody>
          <a:bodyPr wrap="square" rtlCol="0">
            <a:noAutofit/>
          </a:bodyPr>
          <a:lstStyle/>
          <a:p>
            <a:pPr indent="609600">
              <a:lnSpc>
                <a:spcPct val="120000"/>
              </a:lnSpc>
              <a:spcBef>
                <a:spcPct val="0"/>
              </a:spcBef>
              <a:spcAft>
                <a:spcPct val="20000"/>
              </a:spcAft>
              <a:buClr>
                <a:schemeClr val="tx2"/>
              </a:buClr>
              <a:buSzPct val="150000"/>
              <a:buFont typeface="Wingdings" panose="05000000000000000000" pitchFamily="2" charset="2"/>
              <a:buNone/>
              <a:defRPr/>
            </a:pPr>
            <a:r>
              <a:rPr kumimoji="1"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5.2 </a:t>
            </a:r>
            <a:r>
              <a:rPr kumimoji="1"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现场审核应注意的事项</a:t>
            </a:r>
            <a:endParaRPr kumimoji="1"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endParaRPr>
          </a:p>
          <a:p>
            <a:pPr indent="609600">
              <a:spcBef>
                <a:spcPct val="30000"/>
              </a:spcBef>
              <a:spcAft>
                <a:spcPct val="20000"/>
              </a:spcAft>
              <a:buClr>
                <a:schemeClr val="tx2"/>
              </a:buClr>
              <a:buSzPct val="150000"/>
              <a:buFont typeface="Wingdings" panose="05000000000000000000" pitchFamily="2" charset="2"/>
              <a:buNone/>
              <a:defRPr/>
            </a:pPr>
            <a:r>
              <a:rPr kumimoji="1"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控制审核气氛；</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indent="609600">
              <a:spcBef>
                <a:spcPct val="30000"/>
              </a:spcBef>
              <a:spcAft>
                <a:spcPct val="20000"/>
              </a:spcAft>
              <a:buClr>
                <a:schemeClr val="tx2"/>
              </a:buClr>
              <a:buSzPct val="150000"/>
              <a:buFont typeface="Wingdings" panose="05000000000000000000" pitchFamily="2" charset="2"/>
              <a:buNone/>
              <a:defRPr/>
            </a:pP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控制审核计划；</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indent="609600">
              <a:spcBef>
                <a:spcPct val="30000"/>
              </a:spcBef>
              <a:buFont typeface="Wingdings" panose="05000000000000000000" pitchFamily="2" charset="2"/>
              <a:buNone/>
              <a:defRPr/>
            </a:pP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控制审核进度；</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indent="609600">
              <a:spcBef>
                <a:spcPct val="30000"/>
              </a:spcBef>
              <a:buFont typeface="Wingdings" panose="05000000000000000000" pitchFamily="2" charset="2"/>
              <a:buNone/>
              <a:defRPr/>
            </a:pP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控制审核结果；</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indent="609600">
              <a:spcBef>
                <a:spcPct val="30000"/>
              </a:spcBef>
              <a:buFont typeface="Wingdings" panose="05000000000000000000" pitchFamily="2" charset="2"/>
              <a:buNone/>
              <a:defRPr/>
            </a:pP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控制审核纪律</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indent="609600">
              <a:spcBef>
                <a:spcPct val="30000"/>
              </a:spcBef>
              <a:buFont typeface="Wingdings" panose="05000000000000000000" pitchFamily="2" charset="2"/>
              <a:buNone/>
              <a:defRPr/>
            </a:pP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要相信检查表。</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61382"/>
            <a:ext cx="12192000" cy="6858000"/>
          </a:xfrm>
          <a:prstGeom prst="rect">
            <a:avLst/>
          </a:prstGeom>
        </p:spPr>
      </p:pic>
      <p:sp>
        <p:nvSpPr>
          <p:cNvPr id="20" name="textbox 20"/>
          <p:cNvSpPr/>
          <p:nvPr/>
        </p:nvSpPr>
        <p:spPr>
          <a:xfrm>
            <a:off x="1798955" y="821055"/>
            <a:ext cx="4055110" cy="668655"/>
          </a:xfrm>
          <a:prstGeom prst="rect">
            <a:avLst/>
          </a:prstGeom>
        </p:spPr>
        <p:txBody>
          <a:bodyPr vert="horz" wrap="square" lIns="0" tIns="0" rIns="0" bIns="0"/>
          <a:lstStyle/>
          <a:p>
            <a:pPr algn="l" rtl="0" eaLnBrk="0">
              <a:lnSpc>
                <a:spcPct val="80000"/>
              </a:lnSpc>
            </a:pPr>
            <a:endParaRPr lang="en-US" altLang="en-US" sz="100" dirty="0"/>
          </a:p>
          <a:p>
            <a:pPr algn="l" rtl="0" eaLnBrk="0">
              <a:lnSpc>
                <a:spcPct val="127000"/>
              </a:lnSpc>
            </a:pPr>
            <a:endParaRPr lang="en-US" altLang="en-US" sz="1000" dirty="0"/>
          </a:p>
          <a:p>
            <a:pPr algn="l" rtl="0" eaLnBrk="0">
              <a:lnSpc>
                <a:spcPct val="132000"/>
              </a:lnSpc>
            </a:pPr>
            <a:endParaRPr lang="en-US" altLang="en-US" sz="1000" dirty="0"/>
          </a:p>
          <a:p>
            <a:pPr marL="12700" algn="l" rtl="0" eaLnBrk="0">
              <a:lnSpc>
                <a:spcPct val="87000"/>
              </a:lnSpc>
              <a:spcBef>
                <a:spcPts val="1175"/>
              </a:spcBef>
            </a:pPr>
            <a:endParaRPr lang="en-US" altLang="en-US" sz="3900" dirty="0"/>
          </a:p>
        </p:txBody>
      </p:sp>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254760" y="1151255"/>
            <a:ext cx="10506710" cy="5012055"/>
          </a:xfrm>
          <a:prstGeom prst="rect">
            <a:avLst/>
          </a:prstGeom>
          <a:noFill/>
        </p:spPr>
        <p:txBody>
          <a:bodyPr wrap="square" rtlCol="0">
            <a:noAutofit/>
          </a:bodyPr>
          <a:lstStyle/>
          <a:p>
            <a:pPr marL="476250" indent="663575">
              <a:spcAft>
                <a:spcPct val="20000"/>
              </a:spcAft>
              <a:buClr>
                <a:schemeClr val="tx2"/>
              </a:buClr>
              <a:buSzPct val="150000"/>
              <a:defRPr/>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5.3 </a:t>
            </a: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正确的审核方法  </a:t>
            </a:r>
            <a:endParaRPr lang="zh-CN" altLang="en-US" sz="2400" b="1" dirty="0" smtClean="0">
              <a:solidFill>
                <a:schemeClr val="dk1"/>
              </a:solidFill>
              <a:latin typeface="微软雅黑" panose="020B0503020204020204" charset="-122"/>
              <a:ea typeface="微软雅黑" panose="020B0503020204020204" charset="-122"/>
              <a:cs typeface="微软雅黑" panose="020B0503020204020204" charset="-122"/>
            </a:endParaRPr>
          </a:p>
          <a:p>
            <a:pPr marL="476250" indent="663575">
              <a:spcAft>
                <a:spcPct val="20000"/>
              </a:spcAft>
              <a:defRPr/>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以审核准则的眼光，采用交谈、观察、查   阅记录的方式获取客观证据 ，问、查、看和记录应交替进行；</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476250" indent="663575">
              <a:spcAft>
                <a:spcPct val="20000"/>
              </a:spcAft>
              <a:defRPr/>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向正确的人提正确的问题和聆听的技巧；</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476250" indent="663575">
              <a:spcAft>
                <a:spcPct val="20000"/>
              </a:spcAft>
              <a:defRPr/>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开启式问题与封闭式问题相结合；</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476250" indent="663575">
              <a:spcAft>
                <a:spcPct val="20000"/>
              </a:spcAft>
              <a:defRPr/>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审核员亲自随机抽样；</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476250" indent="663575">
              <a:spcAft>
                <a:spcPct val="20000"/>
              </a:spcAft>
              <a:defRPr/>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多查、多看、多问、少讲；</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476250" indent="663575">
              <a:spcAft>
                <a:spcPct val="20000"/>
              </a:spcAft>
              <a:defRPr/>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选择典型的问题；</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476250" indent="663575">
              <a:spcAft>
                <a:spcPct val="20000"/>
              </a:spcAft>
              <a:defRPr/>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联想与追溯，关注过程的相互作用；</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476250" indent="663575">
              <a:spcAft>
                <a:spcPct val="20000"/>
              </a:spcAft>
              <a:defRPr/>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灵活和应变；</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476250" indent="663575">
              <a:spcAft>
                <a:spcPct val="20000"/>
              </a:spcAft>
              <a:defRPr/>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与受审核方共同确认不符合事实；</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476250" indent="663575">
              <a:spcAft>
                <a:spcPct val="20000"/>
              </a:spcAft>
              <a:defRPr/>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始终保持客观公正和有礼貌。</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3471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581785" y="113665"/>
            <a:ext cx="10506710" cy="6744970"/>
          </a:xfrm>
          <a:prstGeom prst="rect">
            <a:avLst/>
          </a:prstGeom>
          <a:noFill/>
        </p:spPr>
        <p:txBody>
          <a:bodyPr wrap="square" rtlCol="0">
            <a:noAutofit/>
          </a:bodyPr>
          <a:lstStyle/>
          <a:p>
            <a:pPr lvl="0" algn="l">
              <a:lnSpc>
                <a:spcPct val="120000"/>
              </a:lnSpc>
              <a:buClrTx/>
              <a:buSzTx/>
              <a:buNone/>
              <a:defRPr/>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5.4 </a:t>
            </a: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现场审核中障碍的处理</a:t>
            </a:r>
            <a:endPar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endParaRPr>
          </a:p>
          <a:p>
            <a:pPr lvl="0" algn="l">
              <a:lnSpc>
                <a:spcPct val="120000"/>
              </a:lnSpc>
              <a:buClrTx/>
              <a:buSzTx/>
              <a:buNone/>
              <a:defRPr/>
            </a:pPr>
            <a:r>
              <a:rPr lang="en-US" altLang="zh-CN" sz="2000" b="1" dirty="0" smtClean="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  抵触情绪。 </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应对：保持冷静，耐心解释，但要坚持原审核计划。</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b)  “没问题”</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应对：不被其左右，坚持全面审核，收集审核证据。</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c)  掩盖。  </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应对：变换问法，并收集其他证据，坚定直达目标的决心。 </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d)  高谈阔论。  </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应对：掌握主动，把握节奏，抓住实际问题，避免 讨论专业细节。</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e)  “做不到”。 </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应对： 耐心说明体系的符合性要求，不要讨论文件的适宜性。</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f)  反问。   </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应对：不多解释，保持审核进度。</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g) 请做判官。 </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应对：不受干扰，不介入，只按准则和事实审核</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f)</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故意拖延</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lnSpc>
                <a:spcPct val="120000"/>
              </a:lnSpc>
              <a:buClrTx/>
              <a:buSzTx/>
              <a:buNone/>
              <a:defRPr/>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应对：紧紧围绕审核目标，有礼貌的打断不相干的谈话，催促其高效配合，</a:t>
            </a:r>
            <a:endPar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3471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041400" y="1484630"/>
            <a:ext cx="10506710" cy="5012055"/>
          </a:xfrm>
          <a:prstGeom prst="rect">
            <a:avLst/>
          </a:prstGeom>
          <a:noFill/>
        </p:spPr>
        <p:txBody>
          <a:bodyPr wrap="square" rtlCol="0">
            <a:noAutofit/>
          </a:bodyPr>
          <a:lstStyle/>
          <a:p>
            <a:pPr marL="101600" indent="749300">
              <a:lnSpc>
                <a:spcPct val="150000"/>
              </a:lnSpc>
              <a:spcBef>
                <a:spcPct val="50000"/>
              </a:spcBef>
              <a:buClr>
                <a:schemeClr val="tx2"/>
              </a:buClr>
              <a:buSzPct val="150000"/>
              <a:buFont typeface="Wingdings" panose="05000000000000000000" pitchFamily="2" charset="2"/>
              <a:buNone/>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5.5 </a:t>
            </a: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现场审核</a:t>
            </a:r>
            <a:r>
              <a:rPr kumimoji="1"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记录</a:t>
            </a:r>
            <a:endParaRPr kumimoji="1"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101600" indent="749300">
              <a:lnSpc>
                <a:spcPct val="150000"/>
              </a:lnSpc>
              <a:spcBef>
                <a:spcPct val="50000"/>
              </a:spcBef>
              <a:buClr>
                <a:schemeClr val="tx2"/>
              </a:buClr>
              <a:buSzPct val="150000"/>
              <a:buFont typeface="Wingdings" panose="05000000000000000000" pitchFamily="2" charset="2"/>
              <a:buNone/>
            </a:pPr>
            <a:r>
              <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审核记录应能体现检查表规定的内容，记录审核证据形成审核发现；</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101600" indent="749300">
              <a:lnSpc>
                <a:spcPct val="150000"/>
              </a:lnSpc>
              <a:spcBef>
                <a:spcPct val="50000"/>
              </a:spcBef>
              <a:spcAft>
                <a:spcPct val="50000"/>
              </a:spcAft>
            </a:pPr>
            <a:r>
              <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符合要求可简要记录，不符合要求要具体记录。</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3471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628775" y="898525"/>
            <a:ext cx="10119360" cy="5477510"/>
          </a:xfrm>
          <a:prstGeom prst="rect">
            <a:avLst/>
          </a:prstGeom>
          <a:noFill/>
        </p:spPr>
        <p:txBody>
          <a:bodyPr wrap="square" rtlCol="0">
            <a:noAutofit/>
          </a:bodyPr>
          <a:lstStyle/>
          <a:p>
            <a:pPr marL="187325" indent="577850" eaLnBrk="0" hangingPunct="0">
              <a:lnSpc>
                <a:spcPct val="80000"/>
              </a:lnSpc>
              <a:spcBef>
                <a:spcPct val="30000"/>
              </a:spcBef>
              <a:spcAft>
                <a:spcPct val="80000"/>
              </a:spcAft>
              <a:buClr>
                <a:schemeClr val="tx2"/>
              </a:buClr>
              <a:buNone/>
            </a:pPr>
            <a:r>
              <a:rPr kumimoji="1"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5.6</a:t>
            </a:r>
            <a:r>
              <a:rPr kumimoji="1"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不符合项的确定和不符合报告的编写</a:t>
            </a:r>
            <a:endParaRPr kumimoji="1"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187325" indent="577850" eaLnBrk="0" hangingPunct="0">
              <a:spcBef>
                <a:spcPct val="30000"/>
              </a:spcBef>
              <a:spcAft>
                <a:spcPct val="80000"/>
              </a:spcAft>
              <a:buClr>
                <a:schemeClr val="tx2"/>
              </a:buClr>
              <a:buFont typeface="Webdings" panose="05030102010509060703" pitchFamily="18" charset="2"/>
              <a:buChar char="¿"/>
            </a:pP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不符合审核准则要求的事实可构成不合格项，但切忌主观臆断。</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187325" indent="577850" eaLnBrk="0" hangingPunct="0">
              <a:spcAft>
                <a:spcPct val="20000"/>
              </a:spcAft>
              <a:buClr>
                <a:schemeClr val="tx2"/>
              </a:buClr>
              <a:buFont typeface="Webdings" panose="05030102010509060703" pitchFamily="18" charset="2"/>
              <a:buChar char="¿"/>
            </a:pP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不合格项报告的编写： </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187325" indent="577850" eaLnBrk="0" hangingPunct="0">
              <a:spcAft>
                <a:spcPct val="20000"/>
              </a:spcAft>
              <a:buClr>
                <a:schemeClr val="tx2"/>
              </a:buClr>
            </a:pPr>
            <a:r>
              <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不合格事实的陈述应有具体的不合格事实，语言精练，且指出不合格的依据；</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187325" indent="577850" eaLnBrk="0" hangingPunct="0">
              <a:spcAft>
                <a:spcPct val="20000"/>
              </a:spcAft>
              <a:buClr>
                <a:schemeClr val="tx2"/>
              </a:buClr>
            </a:pPr>
            <a:r>
              <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应判断不符合标准的条款；</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187325" indent="577850" eaLnBrk="0" hangingPunct="0">
              <a:spcAft>
                <a:spcPct val="20000"/>
              </a:spcAft>
              <a:buClr>
                <a:schemeClr val="tx2"/>
              </a:buClr>
            </a:pPr>
            <a:r>
              <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可区别不合格的严重程度；</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187325" indent="577850" eaLnBrk="0" hangingPunct="0">
              <a:spcAft>
                <a:spcPct val="20000"/>
              </a:spcAft>
              <a:buClr>
                <a:schemeClr val="tx2"/>
              </a:buClr>
            </a:pPr>
            <a:r>
              <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应提出纠正措施的要求，必要时要求纠正。</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marL="187325" indent="577850" eaLnBrk="0" hangingPunct="0">
              <a:spcBef>
                <a:spcPct val="80000"/>
              </a:spcBef>
              <a:spcAft>
                <a:spcPct val="20000"/>
              </a:spcAft>
              <a:buClr>
                <a:schemeClr val="tx2"/>
              </a:buClr>
              <a:buFont typeface="Webdings" panose="05030102010509060703" pitchFamily="18" charset="2"/>
              <a:buChar char="¿"/>
            </a:pPr>
            <a:r>
              <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不合格报告的内容在宣布前与受审核方负责人沟通</a:t>
            </a:r>
            <a:r>
              <a:rPr kumimoji="1"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endParaRPr kumimoji="1"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3471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784350" y="1284605"/>
            <a:ext cx="9391015" cy="5012055"/>
          </a:xfrm>
          <a:prstGeom prst="rect">
            <a:avLst/>
          </a:prstGeom>
          <a:noFill/>
        </p:spPr>
        <p:txBody>
          <a:bodyPr wrap="square" rtlCol="0">
            <a:noAutofit/>
          </a:bodyPr>
          <a:lstStyle/>
          <a:p>
            <a:pPr>
              <a:lnSpc>
                <a:spcPct val="150000"/>
              </a:lnSpc>
            </a:pP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判标的基本方法</a:t>
            </a:r>
            <a:endPar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1</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）认清不合格事实；</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2</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）与标准相应条款的要求相比较，判定最为合适的条款；</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3)</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判标的几条原则：</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就近不就远原则   就发生不合格处判定；</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由表及里原则   问题较普遍或较严重从原因上判定；</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慎用远则   不轻易使用综合性条款</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重复发生的问题判纠正措施</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3471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720215" y="956945"/>
            <a:ext cx="10506710" cy="5012055"/>
          </a:xfrm>
          <a:prstGeom prst="rect">
            <a:avLst/>
          </a:prstGeom>
          <a:noFill/>
        </p:spPr>
        <p:txBody>
          <a:bodyPr wrap="square" rtlCol="0">
            <a:noAutofit/>
          </a:bodyPr>
          <a:lstStyle/>
          <a:p>
            <a:pPr>
              <a:lnSpc>
                <a:spcPct val="150000"/>
              </a:lnSpc>
            </a:pP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案例：审核员在一家生产钢结构产品的企业审核质量管理体系是开具了不符合报告：公司未能识别焊接过程是公司生产钢结构产品应确认的过程，提供不出对该过程的确认记录，焊接作业指导书也未规定焊接电流等过程参数，电焊机也未配备电流表，而且顾客有多次关于产品开焊的投诉。不符合</a:t>
            </a: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GB/T19001-2016</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的要求。</a:t>
            </a:r>
            <a:endPar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分析：不符合报告成立，事实清楚，标准要求明确。</a:t>
            </a:r>
            <a:endPar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endParaRPr lang="en-US" altLang="zh-CN" sz="2000" dirty="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关于问题的形式：</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1</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、不符合项，建议报告；</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2</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、没有问题；</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3</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、问题清单，逐项改进。</a:t>
            </a:r>
            <a:endParaRPr kumimoji="1"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3471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041400" y="1484630"/>
            <a:ext cx="10506710" cy="5012055"/>
          </a:xfrm>
          <a:prstGeom prst="rect">
            <a:avLst/>
          </a:prstGeom>
          <a:noFill/>
        </p:spPr>
        <p:txBody>
          <a:bodyPr wrap="square" rtlCol="0">
            <a:noAutofit/>
          </a:bodyPr>
          <a:lstStyle/>
          <a:p>
            <a:pPr marL="101600" lvl="0" indent="749300" algn="l" eaLnBrk="0" hangingPunct="0">
              <a:lnSpc>
                <a:spcPct val="120000"/>
              </a:lnSpc>
              <a:buClr>
                <a:schemeClr val="tx2"/>
              </a:buClr>
              <a:buSzTx/>
              <a:buNone/>
            </a:pPr>
            <a:r>
              <a:rPr kumimoji="1" lang="zh-CN" altLang="en-US" sz="2400" b="1" dirty="0" smtClean="0">
                <a:solidFill>
                  <a:schemeClr val="bg1"/>
                </a:solidFill>
                <a:latin typeface="微软雅黑" panose="020B0503020204020204" charset="-122"/>
                <a:ea typeface="微软雅黑" panose="020B0503020204020204" charset="-122"/>
                <a:sym typeface="+mn-ea"/>
              </a:rPr>
              <a:t>5.7  审核组会议</a:t>
            </a:r>
            <a:endParaRPr kumimoji="1" lang="zh-CN" altLang="en-US" sz="2400" b="1" dirty="0" smtClean="0">
              <a:solidFill>
                <a:schemeClr val="bg1"/>
              </a:solidFill>
              <a:latin typeface="微软雅黑" panose="020B0503020204020204" charset="-122"/>
              <a:ea typeface="微软雅黑" panose="020B0503020204020204" charset="-122"/>
              <a:sym typeface="+mn-ea"/>
            </a:endParaRPr>
          </a:p>
          <a:p>
            <a:pPr marL="101600" lvl="0" indent="749300" algn="l" eaLnBrk="0" hangingPunct="0">
              <a:lnSpc>
                <a:spcPct val="120000"/>
              </a:lnSpc>
              <a:buClr>
                <a:schemeClr val="tx2"/>
              </a:buClr>
              <a:buSzTx/>
              <a:buNone/>
            </a:pPr>
            <a:endParaRPr kumimoji="1" lang="zh-CN" altLang="en-US" sz="2400" b="1" dirty="0" smtClean="0">
              <a:solidFill>
                <a:schemeClr val="bg1"/>
              </a:solidFill>
              <a:latin typeface="微软雅黑" panose="020B0503020204020204" charset="-122"/>
              <a:ea typeface="微软雅黑" panose="020B0503020204020204" charset="-122"/>
              <a:sym typeface="+mn-ea"/>
            </a:endParaRPr>
          </a:p>
          <a:p>
            <a:pPr marL="101600" lvl="0" indent="749300" algn="l" eaLnBrk="0" hangingPunct="0">
              <a:lnSpc>
                <a:spcPct val="120000"/>
              </a:lnSpc>
              <a:buClr>
                <a:schemeClr val="tx2"/>
              </a:buClr>
              <a:buSzTx/>
              <a:buNone/>
            </a:pPr>
            <a:r>
              <a:rPr kumimoji="1" lang="zh-CN" altLang="en-US" sz="2000" b="1" dirty="0" smtClean="0">
                <a:solidFill>
                  <a:schemeClr val="bg1"/>
                </a:solidFill>
                <a:latin typeface="微软雅黑" panose="020B0503020204020204" charset="-122"/>
                <a:ea typeface="微软雅黑" panose="020B0503020204020204" charset="-122"/>
                <a:sym typeface="+mn-ea"/>
              </a:rPr>
              <a:t>审核准备会议；</a:t>
            </a:r>
            <a:endParaRPr kumimoji="1" lang="zh-CN" altLang="en-US" sz="2000" b="1" dirty="0" smtClean="0">
              <a:solidFill>
                <a:schemeClr val="bg1"/>
              </a:solidFill>
              <a:latin typeface="微软雅黑" panose="020B0503020204020204" charset="-122"/>
              <a:ea typeface="微软雅黑" panose="020B0503020204020204" charset="-122"/>
              <a:sym typeface="+mn-ea"/>
            </a:endParaRPr>
          </a:p>
          <a:p>
            <a:pPr marL="101600" lvl="0" indent="749300" algn="l" eaLnBrk="0" hangingPunct="0">
              <a:lnSpc>
                <a:spcPct val="120000"/>
              </a:lnSpc>
              <a:buClr>
                <a:schemeClr val="tx2"/>
              </a:buClr>
              <a:buSzTx/>
              <a:buNone/>
            </a:pPr>
            <a:endParaRPr kumimoji="1" lang="zh-CN" altLang="en-US" sz="2000" b="1" dirty="0" smtClean="0">
              <a:solidFill>
                <a:schemeClr val="bg1"/>
              </a:solidFill>
              <a:latin typeface="微软雅黑" panose="020B0503020204020204" charset="-122"/>
              <a:ea typeface="微软雅黑" panose="020B0503020204020204" charset="-122"/>
              <a:sym typeface="+mn-ea"/>
            </a:endParaRPr>
          </a:p>
          <a:p>
            <a:pPr marL="101600" lvl="0" indent="749300" algn="l" eaLnBrk="0" hangingPunct="0">
              <a:lnSpc>
                <a:spcPct val="120000"/>
              </a:lnSpc>
              <a:buClr>
                <a:schemeClr val="tx2"/>
              </a:buClr>
              <a:buSzTx/>
              <a:buNone/>
            </a:pPr>
            <a:r>
              <a:rPr kumimoji="1" lang="zh-CN" altLang="en-US" sz="2000" b="1" dirty="0" smtClean="0">
                <a:solidFill>
                  <a:schemeClr val="bg1"/>
                </a:solidFill>
                <a:latin typeface="微软雅黑" panose="020B0503020204020204" charset="-122"/>
                <a:ea typeface="微软雅黑" panose="020B0503020204020204" charset="-122"/>
                <a:sym typeface="+mn-ea"/>
              </a:rPr>
              <a:t>审核期间必要的沟通会议；</a:t>
            </a:r>
            <a:endParaRPr kumimoji="1" lang="zh-CN" altLang="en-US" sz="2000" b="1" dirty="0" smtClean="0">
              <a:solidFill>
                <a:schemeClr val="bg1"/>
              </a:solidFill>
              <a:latin typeface="微软雅黑" panose="020B0503020204020204" charset="-122"/>
              <a:ea typeface="微软雅黑" panose="020B0503020204020204" charset="-122"/>
              <a:sym typeface="+mn-ea"/>
            </a:endParaRPr>
          </a:p>
          <a:p>
            <a:pPr marL="101600" lvl="0" indent="749300" algn="l" eaLnBrk="0" hangingPunct="0">
              <a:lnSpc>
                <a:spcPct val="120000"/>
              </a:lnSpc>
              <a:buClr>
                <a:schemeClr val="tx2"/>
              </a:buClr>
              <a:buSzTx/>
              <a:buNone/>
            </a:pPr>
            <a:endParaRPr kumimoji="1" lang="zh-CN" altLang="en-US" sz="2000" b="1" dirty="0" smtClean="0">
              <a:solidFill>
                <a:schemeClr val="bg1"/>
              </a:solidFill>
              <a:latin typeface="微软雅黑" panose="020B0503020204020204" charset="-122"/>
              <a:ea typeface="微软雅黑" panose="020B0503020204020204" charset="-122"/>
              <a:sym typeface="+mn-ea"/>
            </a:endParaRPr>
          </a:p>
          <a:p>
            <a:pPr marL="101600" lvl="0" indent="749300" algn="l" eaLnBrk="0" hangingPunct="0">
              <a:lnSpc>
                <a:spcPct val="120000"/>
              </a:lnSpc>
              <a:buClr>
                <a:schemeClr val="tx2"/>
              </a:buClr>
              <a:buSzTx/>
              <a:buNone/>
            </a:pPr>
            <a:r>
              <a:rPr kumimoji="1" lang="zh-CN" altLang="en-US" sz="2000" b="1" dirty="0" smtClean="0">
                <a:solidFill>
                  <a:schemeClr val="bg1"/>
                </a:solidFill>
                <a:latin typeface="微软雅黑" panose="020B0503020204020204" charset="-122"/>
                <a:ea typeface="微软雅黑" panose="020B0503020204020204" charset="-122"/>
                <a:sym typeface="+mn-ea"/>
              </a:rPr>
              <a:t>审核结束后进行总结、分析和评价，并研究不合格项报告。</a:t>
            </a:r>
            <a:endParaRPr kumimoji="1" lang="zh-CN" altLang="en-US" sz="2000" b="1" dirty="0" smtClean="0">
              <a:solidFill>
                <a:schemeClr val="bg1"/>
              </a:solidFill>
              <a:latin typeface="微软雅黑" panose="020B0503020204020204" charset="-122"/>
              <a:ea typeface="微软雅黑" panose="020B0503020204020204" charset="-122"/>
              <a:sym typeface="+mn-ea"/>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3471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784350" y="1484630"/>
            <a:ext cx="9295765" cy="5012055"/>
          </a:xfrm>
          <a:prstGeom prst="rect">
            <a:avLst/>
          </a:prstGeom>
          <a:noFill/>
        </p:spPr>
        <p:txBody>
          <a:bodyPr wrap="square" rtlCol="0">
            <a:noAutofit/>
          </a:bodyPr>
          <a:lstStyle/>
          <a:p>
            <a:pPr lvl="0" algn="l">
              <a:buClrTx/>
              <a:buSzTx/>
              <a:buNone/>
            </a:pPr>
            <a:r>
              <a:rPr lang="en-US" altLang="zh-CN" sz="2400" b="1" dirty="0" smtClean="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5.8 末次会议</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审核组长主持，受审核部门负责人参加；</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阐述审核情况，宣布审核结论，分析不合格项并提出纠正措施要求；</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澄清有关事宜；</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负责人讲话</a:t>
            </a: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endParaRPr kumimoji="1"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1439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774190" y="1084580"/>
            <a:ext cx="9789795" cy="3367405"/>
          </a:xfrm>
          <a:prstGeom prst="rect">
            <a:avLst/>
          </a:prstGeom>
          <a:noFill/>
        </p:spPr>
        <p:txBody>
          <a:bodyPr wrap="square" rtlCol="0">
            <a:noAutofit/>
          </a:bodyPr>
          <a:lstStyle/>
          <a:p>
            <a:endParaRPr kumimoji="1" lang="en-US" altLang="zh-CN" sz="2400" dirty="0">
              <a:solidFill>
                <a:schemeClr val="bg1"/>
              </a:solidFill>
              <a:latin typeface="宋体" panose="02010600030101010101" pitchFamily="2" charset="-122"/>
              <a:ea typeface="宋体" panose="02010600030101010101" pitchFamily="2" charset="-122"/>
            </a:endParaRPr>
          </a:p>
          <a:p>
            <a:pPr>
              <a:lnSpc>
                <a:spcPct val="120000"/>
              </a:lnSpc>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9.2</a:t>
            </a: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内部审核</a:t>
            </a:r>
            <a:r>
              <a:rPr 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（适用于</a:t>
            </a: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QMS\EMS\</a:t>
            </a: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OHS</a:t>
            </a:r>
            <a:r>
              <a:rPr lang="en-US" altLang="zh-CN" sz="2400" b="1" dirty="0">
                <a:solidFill>
                  <a:schemeClr val="bg1"/>
                </a:solidFill>
                <a:latin typeface="微软雅黑" panose="020B0503020204020204" charset="-122"/>
                <a:ea typeface="微软雅黑" panose="020B0503020204020204" charset="-122"/>
                <a:cs typeface="微软雅黑" panose="020B0503020204020204" charset="-122"/>
                <a:sym typeface="+mn-ea"/>
              </a:rPr>
              <a:t>MS</a:t>
            </a:r>
            <a:r>
              <a:rPr 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zh-CN" altLang="en-US" sz="2400" b="1" dirty="0" smtClean="0">
              <a:solidFill>
                <a:srgbClr val="FFFF00"/>
              </a:solidFill>
              <a:latin typeface="微软雅黑" panose="020B0503020204020204" charset="-122"/>
              <a:ea typeface="微软雅黑" panose="020B0503020204020204" charset="-122"/>
              <a:cs typeface="微软雅黑" panose="020B0503020204020204" charset="-122"/>
              <a:sym typeface="+mn-ea"/>
            </a:endParaRPr>
          </a:p>
          <a:p>
            <a:pPr>
              <a:lnSpc>
                <a:spcPct val="120000"/>
              </a:lnSpc>
            </a:pPr>
            <a:endParaRPr lang="zh-CN" altLang="en-US" sz="2000" b="1" dirty="0" smtClean="0">
              <a:solidFill>
                <a:srgbClr val="FFFF00"/>
              </a:solidFill>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9.2.1</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总则</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组织应按策划的时间间隔实施内部审核，</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以得到以下结论：</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Q\OH\S</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管理体系是否符合：</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1</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组织自身的</a:t>
            </a: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Q\OH\S</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管理体系要求，包括</a:t>
            </a: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Q\OH\S</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方针和</a:t>
            </a: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Q\OH\S</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目标；</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2</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本标准的要求；</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b</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Q\OH\S</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管理体系是否得到有效实施和保持。</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endParaRPr kumimoji="1" lang="en-US" altLang="zh-CN" sz="2000" dirty="0" smtClean="0">
              <a:solidFill>
                <a:schemeClr val="bg1"/>
              </a:solidFill>
              <a:latin typeface="宋体" panose="02010600030101010101" pitchFamily="2" charset="-122"/>
              <a:ea typeface="宋体" panose="02010600030101010101" pitchFamily="2" charset="-122"/>
            </a:endParaRPr>
          </a:p>
          <a:p>
            <a:endParaRPr kumimoji="1" lang="en-US" altLang="zh-CN" dirty="0" smtClean="0">
              <a:solidFill>
                <a:schemeClr val="bg1"/>
              </a:solidFill>
              <a:latin typeface="宋体" panose="02010600030101010101" pitchFamily="2" charset="-122"/>
              <a:ea typeface="宋体" panose="02010600030101010101" pitchFamily="2" charset="-122"/>
            </a:endParaRPr>
          </a:p>
          <a:p>
            <a:endParaRPr kumimoji="1" lang="en-US" altLang="zh-CN" dirty="0" smtClean="0">
              <a:solidFill>
                <a:schemeClr val="bg1"/>
              </a:solidFill>
              <a:latin typeface="宋体" panose="02010600030101010101" pitchFamily="2" charset="-122"/>
              <a:ea typeface="宋体" panose="02010600030101010101" pitchFamily="2" charset="-122"/>
            </a:endParaRPr>
          </a:p>
          <a:p>
            <a:endParaRPr kumimoji="1" lang="en-US" altLang="zh-CN" dirty="0" smtClean="0">
              <a:solidFill>
                <a:schemeClr val="bg1"/>
              </a:solidFill>
              <a:latin typeface="宋体" panose="02010600030101010101" pitchFamily="2" charset="-122"/>
              <a:ea typeface="宋体" panose="02010600030101010101" pitchFamily="2" charset="-12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3471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2286635" y="653415"/>
            <a:ext cx="7367270" cy="5728970"/>
          </a:xfrm>
          <a:prstGeom prst="rect">
            <a:avLst/>
          </a:prstGeom>
          <a:noFill/>
        </p:spPr>
        <p:txBody>
          <a:bodyPr wrap="square" rtlCol="0">
            <a:noAutofit/>
          </a:bodyPr>
          <a:lstStyle/>
          <a:p>
            <a:pPr lvl="0" algn="l">
              <a:buClrTx/>
              <a:buSzTx/>
              <a:buNone/>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6 审核报告的编写</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1</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由审核组长编写；</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2</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审核报告的主要内容：</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---审核目的、依据和范围；</a:t>
            </a:r>
            <a:endParaRPr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---审核组成员、审核日期；</a:t>
            </a:r>
            <a:endParaRPr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---审核情况概述及审核结论；</a:t>
            </a:r>
            <a:endParaRPr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rPr>
              <a:t>---不合格项分析及纠正措施要求。</a:t>
            </a:r>
            <a:endParaRPr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3</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审核报告经管理者代表批准；</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4</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审核报告发至受审核部门及有关人员。</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5</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报告内容：</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rPr>
              <a:t>---分项结论；</a:t>
            </a:r>
            <a:endParaRPr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rPr>
              <a:t>---总结论；</a:t>
            </a:r>
            <a:endParaRPr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rPr>
              <a:t>---问题或改进计划。</a:t>
            </a:r>
            <a:endParaRPr kumimoji="1" lang="en-US" altLang="zh-CN"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3471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784350" y="1113155"/>
            <a:ext cx="9385300" cy="5012055"/>
          </a:xfrm>
          <a:prstGeom prst="rect">
            <a:avLst/>
          </a:prstGeom>
          <a:noFill/>
        </p:spPr>
        <p:txBody>
          <a:bodyPr wrap="square" rtlCol="0">
            <a:noAutofit/>
          </a:bodyPr>
          <a:lstStyle/>
          <a:p>
            <a:pPr lvl="0" algn="l">
              <a:buClrTx/>
              <a:buSzTx/>
              <a:buNone/>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7   纠正措施</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---针对不合格项由责任部门分析原因并制定纠正措施；</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---纠正措施经审核员认可，以确保其有效性；</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---重大的纠正措施或涉及其他部门的纠正措施需经管理者代表批准；</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---由责任部门记录纠正措施的执行情况；</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---由审核员验证纠正措施的执行情况及效果。</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改进安排：</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1、问题整改；</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2、修订文件；</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3、通报、告知；</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4、培训安排。</a:t>
            </a:r>
            <a:endParaRPr kumimoji="1"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1" cstate="print"/>
          <a:stretch>
            <a:fillRect/>
          </a:stretch>
        </p:blipFill>
        <p:spPr>
          <a:xfrm rot="21600000">
            <a:off x="0" y="842276"/>
            <a:ext cx="12192000" cy="3302546"/>
          </a:xfrm>
          <a:prstGeom prst="rect">
            <a:avLst/>
          </a:prstGeom>
        </p:spPr>
      </p:pic>
      <p:sp>
        <p:nvSpPr>
          <p:cNvPr id="4" name="textbox 4"/>
          <p:cNvSpPr/>
          <p:nvPr/>
        </p:nvSpPr>
        <p:spPr>
          <a:xfrm>
            <a:off x="1672707" y="1868908"/>
            <a:ext cx="9548494" cy="1980564"/>
          </a:xfrm>
          <a:prstGeom prst="rect">
            <a:avLst/>
          </a:prstGeom>
        </p:spPr>
        <p:txBody>
          <a:bodyPr vert="horz" wrap="square" lIns="0" tIns="0" rIns="0" bIns="0"/>
          <a:lstStyle/>
          <a:p>
            <a:pPr algn="l" rtl="0" eaLnBrk="0">
              <a:lnSpc>
                <a:spcPct val="98000"/>
              </a:lnSpc>
            </a:pPr>
            <a:endParaRPr lang="en-US" altLang="en-US" sz="100" dirty="0"/>
          </a:p>
          <a:p>
            <a:pPr marL="12700" algn="l" rtl="0" eaLnBrk="0">
              <a:lnSpc>
                <a:spcPct val="95000"/>
              </a:lnSpc>
            </a:pPr>
            <a:r>
              <a:rPr sz="7200" kern="0" spc="-80" dirty="0">
                <a:ln w="26123" cap="flat" cmpd="sng">
                  <a:solidFill>
                    <a:srgbClr val="FF0000">
                      <a:alpha val="100000"/>
                    </a:srgbClr>
                  </a:solidFill>
                  <a:prstDash val="solid"/>
                  <a:miter lim="10"/>
                </a:ln>
                <a:solidFill>
                  <a:srgbClr val="FF0000">
                    <a:alpha val="100000"/>
                  </a:srgbClr>
                </a:solidFill>
                <a:latin typeface="宋体" panose="02010600030101010101" pitchFamily="2" charset="-122"/>
                <a:ea typeface="宋体" panose="02010600030101010101" pitchFamily="2" charset="-122"/>
                <a:cs typeface="宋体" panose="02010600030101010101" pitchFamily="2" charset="-122"/>
              </a:rPr>
              <a:t>中源国际认证有限公司</a:t>
            </a:r>
            <a:endParaRPr lang="en-US" altLang="en-US" sz="7200" dirty="0"/>
          </a:p>
          <a:p>
            <a:pPr algn="l" rtl="0" eaLnBrk="0">
              <a:lnSpc>
                <a:spcPct val="107000"/>
              </a:lnSpc>
            </a:pPr>
            <a:endParaRPr lang="en-US" altLang="en-US" sz="1000" dirty="0"/>
          </a:p>
          <a:p>
            <a:pPr algn="l" rtl="0" eaLnBrk="0">
              <a:lnSpc>
                <a:spcPct val="108000"/>
              </a:lnSpc>
            </a:pPr>
            <a:endParaRPr lang="en-US" altLang="en-US" sz="1000" dirty="0"/>
          </a:p>
          <a:p>
            <a:pPr algn="l" rtl="0" eaLnBrk="0">
              <a:lnSpc>
                <a:spcPct val="101000"/>
              </a:lnSpc>
            </a:pPr>
            <a:r>
              <a:rPr lang="en-US" sz="3600" kern="0" spc="-30" dirty="0">
                <a:solidFill>
                  <a:srgbClr val="FFFF00">
                    <a:alpha val="100000"/>
                  </a:srgbClr>
                </a:solidFill>
                <a:latin typeface="新宋体" panose="02010609030101010101" charset="-122"/>
                <a:ea typeface="新宋体" panose="02010609030101010101" charset="-122"/>
                <a:cs typeface="新宋体" panose="02010609030101010101" charset="-122"/>
              </a:rPr>
              <a:t>                </a:t>
            </a:r>
            <a:r>
              <a:rPr sz="3600" kern="0" spc="-30" dirty="0">
                <a:solidFill>
                  <a:srgbClr val="FFFF00">
                    <a:alpha val="100000"/>
                  </a:srgbClr>
                </a:solidFill>
                <a:latin typeface="新宋体" panose="02010609030101010101" charset="-122"/>
                <a:ea typeface="新宋体" panose="02010609030101010101" charset="-122"/>
                <a:cs typeface="新宋体" panose="02010609030101010101" charset="-122"/>
              </a:rPr>
              <a:t>中源--中华文明，源远流长</a:t>
            </a:r>
            <a:endParaRPr lang="zh-CN" altLang="en-US" sz="3600" kern="0" spc="-30" dirty="0">
              <a:solidFill>
                <a:srgbClr val="FFFF00">
                  <a:alpha val="100000"/>
                </a:srgbClr>
              </a:solidFill>
              <a:latin typeface="新宋体" panose="02010609030101010101" charset="-122"/>
              <a:ea typeface="新宋体" panose="02010609030101010101" charset="-122"/>
              <a:cs typeface="新宋体" panose="02010609030101010101" charset="-122"/>
            </a:endParaRPr>
          </a:p>
        </p:txBody>
      </p:sp>
      <p:pic>
        <p:nvPicPr>
          <p:cNvPr id="6" name="picture 6"/>
          <p:cNvPicPr>
            <a:picLocks noChangeAspect="1"/>
          </p:cNvPicPr>
          <p:nvPr/>
        </p:nvPicPr>
        <p:blipFill>
          <a:blip r:embed="rId2" cstate="print"/>
          <a:stretch>
            <a:fillRect/>
          </a:stretch>
        </p:blipFill>
        <p:spPr>
          <a:xfrm rot="21600000">
            <a:off x="318499" y="6024562"/>
            <a:ext cx="11752850" cy="398238"/>
          </a:xfrm>
          <a:prstGeom prst="rect">
            <a:avLst/>
          </a:prstGeom>
        </p:spPr>
      </p:pic>
      <p:sp>
        <p:nvSpPr>
          <p:cNvPr id="8" name="rect"/>
          <p:cNvSpPr/>
          <p:nvPr/>
        </p:nvSpPr>
        <p:spPr>
          <a:xfrm>
            <a:off x="3665791" y="291554"/>
            <a:ext cx="1654632" cy="1534883"/>
          </a:xfrm>
          <a:prstGeom prst="rect">
            <a:avLst/>
          </a:prstGeom>
          <a:solidFill>
            <a:srgbClr val="479DC9">
              <a:alpha val="60000"/>
            </a:srgbClr>
          </a:solidFill>
          <a:ln cap="flat">
            <a:noFill/>
            <a:prstDash val="solid"/>
            <a:miter lim="0"/>
          </a:ln>
        </p:spPr>
        <p:txBody>
          <a:bodyPr rtlCol="0"/>
          <a:lstStyle/>
          <a:p>
            <a:pPr algn="ctr"/>
            <a:endParaRPr lang="zh-CN" altLang="en-US"/>
          </a:p>
        </p:txBody>
      </p:sp>
      <p:sp>
        <p:nvSpPr>
          <p:cNvPr id="10" name="path"/>
          <p:cNvSpPr/>
          <p:nvPr/>
        </p:nvSpPr>
        <p:spPr>
          <a:xfrm>
            <a:off x="3397783" y="3237928"/>
            <a:ext cx="1479803" cy="1374775"/>
          </a:xfrm>
          <a:custGeom>
            <a:avLst/>
            <a:gdLst/>
            <a:ahLst/>
            <a:cxnLst/>
            <a:rect l="0" t="0" r="0" b="0"/>
            <a:pathLst>
              <a:path w="2330" h="2165">
                <a:moveTo>
                  <a:pt x="22" y="22"/>
                </a:moveTo>
                <a:lnTo>
                  <a:pt x="2307" y="22"/>
                </a:lnTo>
                <a:lnTo>
                  <a:pt x="2307" y="2142"/>
                </a:lnTo>
                <a:lnTo>
                  <a:pt x="22" y="2142"/>
                </a:lnTo>
                <a:lnTo>
                  <a:pt x="22" y="22"/>
                </a:lnTo>
                <a:close/>
              </a:path>
            </a:pathLst>
          </a:custGeom>
          <a:noFill/>
          <a:ln w="28575" cap="flat">
            <a:solidFill>
              <a:srgbClr val="479DC9">
                <a:alpha val="100000"/>
              </a:srgbClr>
            </a:solidFill>
            <a:prstDash val="solid"/>
            <a:miter lim="800000"/>
          </a:ln>
        </p:spPr>
        <p:txBody>
          <a:bodyPr rtlCol="0"/>
          <a:lstStyle/>
          <a:p>
            <a:pPr algn="ctr"/>
            <a:endParaRPr lang="zh-CN" altLang="en-US"/>
          </a:p>
        </p:txBody>
      </p:sp>
      <p:pic>
        <p:nvPicPr>
          <p:cNvPr id="12" name="picture 12"/>
          <p:cNvPicPr>
            <a:picLocks noChangeAspect="1"/>
          </p:cNvPicPr>
          <p:nvPr/>
        </p:nvPicPr>
        <p:blipFill>
          <a:blip r:embed="rId3" cstate="print"/>
          <a:stretch>
            <a:fillRect/>
          </a:stretch>
        </p:blipFill>
        <p:spPr>
          <a:xfrm rot="21600000">
            <a:off x="0" y="0"/>
            <a:ext cx="1313815" cy="755650"/>
          </a:xfrm>
          <a:prstGeom prst="rect">
            <a:avLst/>
          </a:prstGeom>
        </p:spPr>
      </p:pic>
      <p:sp>
        <p:nvSpPr>
          <p:cNvPr id="14" name="rect"/>
          <p:cNvSpPr/>
          <p:nvPr/>
        </p:nvSpPr>
        <p:spPr>
          <a:xfrm>
            <a:off x="2641142" y="3880091"/>
            <a:ext cx="560400" cy="519836"/>
          </a:xfrm>
          <a:prstGeom prst="rect">
            <a:avLst/>
          </a:prstGeom>
          <a:solidFill>
            <a:srgbClr val="479DC9">
              <a:alpha val="100000"/>
            </a:srgbClr>
          </a:solidFill>
          <a:ln cap="flat">
            <a:noFill/>
            <a:prstDash val="solid"/>
            <a:miter lim="0"/>
          </a:ln>
        </p:spPr>
        <p:txBody>
          <a:bodyPr rtlCol="0"/>
          <a:lstStyle/>
          <a:p>
            <a:pPr algn="ctr"/>
            <a:endParaRPr lang="zh-CN" altLang="en-US"/>
          </a:p>
        </p:txBody>
      </p:sp>
      <p:sp>
        <p:nvSpPr>
          <p:cNvPr id="16" name="rect"/>
          <p:cNvSpPr/>
          <p:nvPr/>
        </p:nvSpPr>
        <p:spPr>
          <a:xfrm>
            <a:off x="6096000" y="4880279"/>
            <a:ext cx="465493" cy="431800"/>
          </a:xfrm>
          <a:prstGeom prst="rect">
            <a:avLst/>
          </a:prstGeom>
          <a:solidFill>
            <a:srgbClr val="479DC9">
              <a:alpha val="100000"/>
            </a:srgbClr>
          </a:solidFill>
          <a:ln cap="flat">
            <a:noFill/>
            <a:prstDash val="solid"/>
            <a:miter lim="0"/>
          </a:ln>
        </p:spPr>
        <p:txBody>
          <a:bodyPr rtlCol="0"/>
          <a:lstStyle/>
          <a:p>
            <a:pPr algn="ctr"/>
            <a:endParaRPr lang="zh-CN" altLang="en-US"/>
          </a:p>
        </p:txBody>
      </p:sp>
      <p:sp>
        <p:nvSpPr>
          <p:cNvPr id="3" name="文本框 2"/>
          <p:cNvSpPr txBox="1"/>
          <p:nvPr/>
        </p:nvSpPr>
        <p:spPr>
          <a:xfrm>
            <a:off x="1591945" y="4525010"/>
            <a:ext cx="4848860" cy="1675765"/>
          </a:xfrm>
          <a:prstGeom prst="rect">
            <a:avLst/>
          </a:prstGeom>
        </p:spPr>
        <p:txBody>
          <a:bodyPr>
            <a:noAutofit/>
            <a:extLst>
              <a:ext uri="{4A0BC546-FE56-4ADE-93B0-CB8AF2F6F144}">
                <wpsdc:textFrameExt xmlns:wpsdc="http://www.wps.cn/officeDocument/2022/drawingmlCustomData" type="text"/>
              </a:ext>
            </a:extLst>
          </a:bodyPr>
          <a:lstStyle/>
          <a:p>
            <a:pPr indent="0" algn="l" fontAlgn="auto">
              <a:lnSpc>
                <a:spcPct val="150000"/>
              </a:lnSpc>
              <a:spcBef>
                <a:spcPts val="600"/>
              </a:spcBef>
              <a:spcAft>
                <a:spcPts val="600"/>
              </a:spcAft>
            </a:pPr>
            <a:r>
              <a:rPr lang="zh-CN" altLang="en-US" sz="1800">
                <a:ln w="22225">
                  <a:solidFill>
                    <a:schemeClr val="accent2"/>
                  </a:solidFill>
                  <a:prstDash val="solid"/>
                </a:ln>
                <a:solidFill>
                  <a:schemeClr val="accent2">
                    <a:lumMod val="40000"/>
                    <a:lumOff val="60000"/>
                  </a:schemeClr>
                </a:solidFill>
                <a:effectLst/>
                <a:latin typeface="Arial" panose="020B0604020202020204" pitchFamily="34" charset="0"/>
                <a:ea typeface="微软雅黑" panose="020B0503020204020204" charset="-122"/>
              </a:rPr>
              <a:t>企业使命：让客户更优秀</a:t>
            </a:r>
            <a:endParaRPr lang="zh-CN" altLang="en-US" sz="1800">
              <a:ln w="22225">
                <a:solidFill>
                  <a:schemeClr val="accent2"/>
                </a:solidFill>
                <a:prstDash val="solid"/>
              </a:ln>
              <a:solidFill>
                <a:schemeClr val="accent2">
                  <a:lumMod val="40000"/>
                  <a:lumOff val="60000"/>
                </a:schemeClr>
              </a:solidFill>
              <a:effectLst/>
              <a:latin typeface="Arial" panose="020B0604020202020204" pitchFamily="34" charset="0"/>
              <a:ea typeface="微软雅黑" panose="020B0503020204020204" charset="-122"/>
            </a:endParaRPr>
          </a:p>
          <a:p>
            <a:pPr indent="0" algn="l" fontAlgn="auto">
              <a:lnSpc>
                <a:spcPct val="150000"/>
              </a:lnSpc>
              <a:spcBef>
                <a:spcPts val="600"/>
              </a:spcBef>
              <a:spcAft>
                <a:spcPts val="600"/>
              </a:spcAft>
            </a:pPr>
            <a:r>
              <a:rPr lang="zh-CN" altLang="en-US" sz="1800">
                <a:ln w="22225">
                  <a:solidFill>
                    <a:schemeClr val="accent2"/>
                  </a:solidFill>
                  <a:prstDash val="solid"/>
                </a:ln>
                <a:solidFill>
                  <a:schemeClr val="accent2">
                    <a:lumMod val="40000"/>
                    <a:lumOff val="60000"/>
                  </a:schemeClr>
                </a:solidFill>
                <a:effectLst/>
                <a:latin typeface="Arial" panose="020B0604020202020204" pitchFamily="34" charset="0"/>
                <a:ea typeface="微软雅黑" panose="020B0503020204020204" charset="-122"/>
              </a:rPr>
              <a:t>企业愿景：品牌卓越 </a:t>
            </a:r>
            <a:r>
              <a:rPr lang="en-US" altLang="zh-CN" sz="1800">
                <a:ln w="22225">
                  <a:solidFill>
                    <a:schemeClr val="accent2"/>
                  </a:solidFill>
                  <a:prstDash val="solid"/>
                </a:ln>
                <a:solidFill>
                  <a:schemeClr val="accent2">
                    <a:lumMod val="40000"/>
                    <a:lumOff val="60000"/>
                  </a:schemeClr>
                </a:solidFill>
                <a:effectLst/>
                <a:latin typeface="Arial" panose="020B0604020202020204" pitchFamily="34" charset="0"/>
                <a:ea typeface="微软雅黑" panose="020B0503020204020204" charset="-122"/>
              </a:rPr>
              <a:t>  </a:t>
            </a:r>
            <a:r>
              <a:rPr lang="zh-CN" altLang="en-US" sz="1800">
                <a:ln w="22225">
                  <a:solidFill>
                    <a:schemeClr val="accent2"/>
                  </a:solidFill>
                  <a:prstDash val="solid"/>
                </a:ln>
                <a:solidFill>
                  <a:schemeClr val="accent2">
                    <a:lumMod val="40000"/>
                    <a:lumOff val="60000"/>
                  </a:schemeClr>
                </a:solidFill>
                <a:effectLst/>
                <a:latin typeface="Arial" panose="020B0604020202020204" pitchFamily="34" charset="0"/>
                <a:ea typeface="微软雅黑" panose="020B0503020204020204" charset="-122"/>
              </a:rPr>
              <a:t>员工优秀 </a:t>
            </a:r>
            <a:r>
              <a:rPr lang="en-US" altLang="zh-CN" sz="1800">
                <a:ln w="22225">
                  <a:solidFill>
                    <a:schemeClr val="accent2"/>
                  </a:solidFill>
                  <a:prstDash val="solid"/>
                </a:ln>
                <a:solidFill>
                  <a:schemeClr val="accent2">
                    <a:lumMod val="40000"/>
                    <a:lumOff val="60000"/>
                  </a:schemeClr>
                </a:solidFill>
                <a:effectLst/>
                <a:latin typeface="Arial" panose="020B0604020202020204" pitchFamily="34" charset="0"/>
                <a:ea typeface="微软雅黑" panose="020B0503020204020204" charset="-122"/>
              </a:rPr>
              <a:t>   </a:t>
            </a:r>
            <a:r>
              <a:rPr lang="zh-CN" altLang="en-US" sz="1800">
                <a:ln w="22225">
                  <a:solidFill>
                    <a:schemeClr val="accent2"/>
                  </a:solidFill>
                  <a:prstDash val="solid"/>
                </a:ln>
                <a:solidFill>
                  <a:schemeClr val="accent2">
                    <a:lumMod val="40000"/>
                    <a:lumOff val="60000"/>
                  </a:schemeClr>
                </a:solidFill>
                <a:effectLst/>
                <a:latin typeface="Arial" panose="020B0604020202020204" pitchFamily="34" charset="0"/>
                <a:ea typeface="微软雅黑" panose="020B0503020204020204" charset="-122"/>
              </a:rPr>
              <a:t>面向未来 </a:t>
            </a:r>
            <a:endParaRPr lang="zh-CN" altLang="en-US" sz="1800">
              <a:ln w="22225">
                <a:solidFill>
                  <a:schemeClr val="accent2"/>
                </a:solidFill>
                <a:prstDash val="solid"/>
              </a:ln>
              <a:solidFill>
                <a:schemeClr val="accent2">
                  <a:lumMod val="40000"/>
                  <a:lumOff val="60000"/>
                </a:schemeClr>
              </a:solidFill>
              <a:effectLst/>
              <a:latin typeface="Arial" panose="020B0604020202020204" pitchFamily="34" charset="0"/>
              <a:ea typeface="微软雅黑" panose="020B0503020204020204" charset="-122"/>
            </a:endParaRPr>
          </a:p>
          <a:p>
            <a:pPr indent="0" algn="l" fontAlgn="auto">
              <a:lnSpc>
                <a:spcPct val="150000"/>
              </a:lnSpc>
              <a:spcBef>
                <a:spcPts val="600"/>
              </a:spcBef>
              <a:spcAft>
                <a:spcPts val="600"/>
              </a:spcAft>
            </a:pPr>
            <a:r>
              <a:rPr lang="zh-CN" altLang="en-US" sz="1800">
                <a:ln w="22225">
                  <a:solidFill>
                    <a:schemeClr val="accent2"/>
                  </a:solidFill>
                  <a:prstDash val="solid"/>
                </a:ln>
                <a:solidFill>
                  <a:schemeClr val="accent2">
                    <a:lumMod val="40000"/>
                    <a:lumOff val="60000"/>
                  </a:schemeClr>
                </a:solidFill>
                <a:effectLst/>
                <a:latin typeface="Arial" panose="020B0604020202020204" pitchFamily="34" charset="0"/>
                <a:ea typeface="微软雅黑" panose="020B0503020204020204" charset="-122"/>
              </a:rPr>
              <a:t> </a:t>
            </a:r>
            <a:r>
              <a:rPr lang="en-US" altLang="zh-CN" sz="1800">
                <a:ln w="22225">
                  <a:solidFill>
                    <a:schemeClr val="accent2"/>
                  </a:solidFill>
                  <a:prstDash val="solid"/>
                </a:ln>
                <a:solidFill>
                  <a:schemeClr val="accent2">
                    <a:lumMod val="40000"/>
                    <a:lumOff val="60000"/>
                  </a:schemeClr>
                </a:solidFill>
                <a:effectLst/>
                <a:latin typeface="Arial" panose="020B0604020202020204" pitchFamily="34" charset="0"/>
                <a:ea typeface="微软雅黑" panose="020B0503020204020204" charset="-122"/>
              </a:rPr>
              <a:t>                 </a:t>
            </a:r>
            <a:r>
              <a:rPr lang="zh-CN" altLang="en-US" sz="1800">
                <a:ln w="22225">
                  <a:solidFill>
                    <a:schemeClr val="accent2"/>
                  </a:solidFill>
                  <a:prstDash val="solid"/>
                </a:ln>
                <a:solidFill>
                  <a:schemeClr val="accent2">
                    <a:lumMod val="40000"/>
                    <a:lumOff val="60000"/>
                  </a:schemeClr>
                </a:solidFill>
                <a:effectLst/>
                <a:latin typeface="Arial" panose="020B0604020202020204" pitchFamily="34" charset="0"/>
                <a:ea typeface="微软雅黑" panose="020B0503020204020204" charset="-122"/>
              </a:rPr>
              <a:t>具有国际竞争力的一流服务机构</a:t>
            </a:r>
            <a:endParaRPr lang="zh-CN" altLang="en-US" sz="1800">
              <a:ln w="22225">
                <a:solidFill>
                  <a:schemeClr val="accent2"/>
                </a:solidFill>
                <a:prstDash val="solid"/>
              </a:ln>
              <a:solidFill>
                <a:schemeClr val="accent2">
                  <a:lumMod val="40000"/>
                  <a:lumOff val="60000"/>
                </a:schemeClr>
              </a:solidFill>
              <a:effectLst/>
              <a:latin typeface="Arial" panose="020B0604020202020204" pitchFamily="34" charset="0"/>
              <a:ea typeface="微软雅黑" panose="020B050302020402020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5249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765300" y="189230"/>
            <a:ext cx="7463790" cy="6039485"/>
          </a:xfrm>
          <a:prstGeom prst="rect">
            <a:avLst/>
          </a:prstGeom>
          <a:noFill/>
        </p:spPr>
        <p:txBody>
          <a:bodyPr wrap="square" rtlCol="0">
            <a:noAutofit/>
          </a:bodyPr>
          <a:lstStyle/>
          <a:p>
            <a:endParaRPr kumimoji="1" lang="en-US" altLang="zh-CN" sz="2400" dirty="0">
              <a:solidFill>
                <a:schemeClr val="bg1"/>
              </a:solidFill>
              <a:latin typeface="宋体" panose="02010600030101010101" pitchFamily="2" charset="-122"/>
              <a:ea typeface="宋体" panose="02010600030101010101" pitchFamily="2" charset="-122"/>
            </a:endParaRPr>
          </a:p>
          <a:p>
            <a:pPr>
              <a:lnSpc>
                <a:spcPct val="120000"/>
              </a:lnSpc>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a:p>
            <a:pPr>
              <a:lnSpc>
                <a:spcPct val="120000"/>
              </a:lnSpc>
            </a:pP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9.2.2</a:t>
            </a:r>
            <a:r>
              <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内部审核方案</a:t>
            </a:r>
            <a:endParaRPr lang="zh-CN" altLang="en-US"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组织应：</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在考虑相关过程的重要性和以往审核结果的情况下，策划、建立、实施和保持包含频次、方法、职责、协商、策划要求和报告的审核方案；</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b</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规定每次审核的审核准则和范围；</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c</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选择审核员并实施审核，以确保审核过程的客观性和公正性；</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d</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确保向相关管理者报告审核结果；确保向工作人员及其代表（若有）以及其他有关的相关方报告相关的审核结果。</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e</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采取措施，以应对不符合和持续改进其</a:t>
            </a: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Q\OH\S</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绩效（见第</a:t>
            </a: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10</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章）；</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f</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保留成文信息，作为审核方案实施和审核结果的证据。</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注：有关审核和审核员能力的更多信息参见</a:t>
            </a:r>
            <a:r>
              <a:rPr 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GB/T 19011</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endParaRPr kumimoji="1" lang="en-US" altLang="zh-CN" sz="2000" dirty="0" smtClean="0">
              <a:solidFill>
                <a:schemeClr val="bg1"/>
              </a:solidFill>
              <a:latin typeface="宋体" panose="02010600030101010101" pitchFamily="2" charset="-122"/>
              <a:ea typeface="宋体" panose="02010600030101010101" pitchFamily="2" charset="-122"/>
              <a:sym typeface="+mn-ea"/>
            </a:endParaRPr>
          </a:p>
          <a:p>
            <a:endParaRPr kumimoji="1" lang="en-US" altLang="zh-CN" dirty="0" smtClean="0">
              <a:solidFill>
                <a:schemeClr val="bg1"/>
              </a:solidFill>
              <a:latin typeface="宋体" panose="02010600030101010101" pitchFamily="2" charset="-122"/>
              <a:ea typeface="宋体" panose="02010600030101010101" pitchFamily="2" charset="-122"/>
            </a:endParaRPr>
          </a:p>
          <a:p>
            <a:endParaRPr kumimoji="1" lang="en-US" altLang="zh-CN" dirty="0" smtClean="0">
              <a:solidFill>
                <a:schemeClr val="bg1"/>
              </a:solidFill>
              <a:latin typeface="宋体" panose="02010600030101010101" pitchFamily="2" charset="-122"/>
              <a:ea typeface="宋体" panose="02010600030101010101" pitchFamily="2" charset="-122"/>
            </a:endParaRPr>
          </a:p>
          <a:p>
            <a:endParaRPr kumimoji="1" lang="en-US" altLang="zh-CN" dirty="0" smtClean="0">
              <a:solidFill>
                <a:schemeClr val="bg1"/>
              </a:solidFill>
              <a:latin typeface="宋体" panose="02010600030101010101" pitchFamily="2" charset="-122"/>
              <a:ea typeface="宋体" panose="02010600030101010101" pitchFamily="2" charset="-122"/>
            </a:endParaRPr>
          </a:p>
          <a:p>
            <a:endParaRPr kumimoji="1" lang="en-US" altLang="zh-CN" dirty="0" smtClean="0">
              <a:solidFill>
                <a:schemeClr val="bg1"/>
              </a:solidFill>
              <a:latin typeface="宋体" panose="02010600030101010101" pitchFamily="2" charset="-122"/>
              <a:ea typeface="宋体" panose="0201060003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5249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041400" y="1484630"/>
            <a:ext cx="10506710" cy="5012055"/>
          </a:xfrm>
          <a:prstGeom prst="rect">
            <a:avLst/>
          </a:prstGeom>
          <a:noFill/>
        </p:spPr>
        <p:txBody>
          <a:bodyPr wrap="square" rtlCol="0">
            <a:noAutofit/>
          </a:bodyPr>
          <a:lstStyle/>
          <a:p>
            <a:endParaRPr kumimoji="1" lang="en-US" altLang="zh-CN" sz="2400" dirty="0">
              <a:solidFill>
                <a:schemeClr val="bg1"/>
              </a:solidFill>
              <a:latin typeface="宋体" panose="02010600030101010101" pitchFamily="2" charset="-122"/>
              <a:ea typeface="宋体" panose="02010600030101010101" pitchFamily="2" charset="-122"/>
            </a:endParaRPr>
          </a:p>
          <a:p>
            <a:endParaRPr kumimoji="1" lang="en-US" altLang="zh-CN" sz="2400" dirty="0" smtClean="0">
              <a:solidFill>
                <a:schemeClr val="bg1"/>
              </a:solidFill>
              <a:latin typeface="宋体" panose="02010600030101010101" pitchFamily="2" charset="-122"/>
              <a:ea typeface="宋体" panose="02010600030101010101" pitchFamily="2" charset="-122"/>
              <a:sym typeface="+mn-ea"/>
            </a:endParaRPr>
          </a:p>
          <a:p>
            <a:endParaRPr kumimoji="1" lang="en-US" altLang="zh-CN" sz="2400" dirty="0" smtClean="0">
              <a:solidFill>
                <a:schemeClr val="bg1"/>
              </a:solidFill>
              <a:latin typeface="宋体" panose="02010600030101010101" pitchFamily="2" charset="-122"/>
              <a:ea typeface="宋体" panose="02010600030101010101" pitchFamily="2" charset="-122"/>
            </a:endParaRPr>
          </a:p>
          <a:p>
            <a:endParaRPr kumimoji="1" lang="en-US" altLang="zh-CN" sz="2400" dirty="0" smtClean="0">
              <a:solidFill>
                <a:schemeClr val="bg1"/>
              </a:solidFill>
              <a:latin typeface="宋体" panose="02010600030101010101" pitchFamily="2" charset="-122"/>
              <a:ea typeface="宋体" panose="02010600030101010101" pitchFamily="2" charset="-122"/>
            </a:endParaRPr>
          </a:p>
          <a:p>
            <a:endParaRPr kumimoji="1" lang="en-US" altLang="zh-CN" sz="2400" dirty="0" smtClean="0">
              <a:solidFill>
                <a:schemeClr val="bg1"/>
              </a:solidFill>
              <a:latin typeface="宋体" panose="02010600030101010101" pitchFamily="2" charset="-122"/>
              <a:ea typeface="宋体" panose="02010600030101010101" pitchFamily="2" charset="-122"/>
            </a:endParaRPr>
          </a:p>
          <a:p>
            <a:endParaRPr kumimoji="1" lang="en-US" altLang="zh-CN" sz="2400" dirty="0">
              <a:solidFill>
                <a:schemeClr val="bg1"/>
              </a:solidFill>
              <a:latin typeface="宋体" panose="02010600030101010101" pitchFamily="2" charset="-122"/>
              <a:ea typeface="宋体" panose="02010600030101010101" pitchFamily="2" charset="-122"/>
            </a:endParaRPr>
          </a:p>
        </p:txBody>
      </p:sp>
      <p:sp>
        <p:nvSpPr>
          <p:cNvPr id="5" name="文本框 4"/>
          <p:cNvSpPr txBox="1"/>
          <p:nvPr/>
        </p:nvSpPr>
        <p:spPr>
          <a:xfrm>
            <a:off x="1706245" y="749300"/>
            <a:ext cx="7607935" cy="5723890"/>
          </a:xfrm>
          <a:prstGeom prst="rect">
            <a:avLst/>
          </a:prstGeom>
          <a:noFill/>
        </p:spPr>
        <p:txBody>
          <a:bodyPr wrap="square" rtlCol="0" anchor="t">
            <a:spAutoFit/>
          </a:bodyPr>
          <a:p>
            <a:pPr eaLnBrk="0" hangingPunct="0">
              <a:lnSpc>
                <a:spcPct val="150000"/>
              </a:lnSpc>
              <a:buNone/>
            </a:pPr>
            <a:r>
              <a:rPr kumimoji="1" lang="en-US" altLang="zh-CN" sz="2400" dirty="0" smtClean="0">
                <a:solidFill>
                  <a:schemeClr val="bg1"/>
                </a:solidFill>
                <a:latin typeface="微软雅黑" panose="020B0503020204020204" charset="-122"/>
                <a:ea typeface="微软雅黑" panose="020B0503020204020204" charset="-122"/>
                <a:cs typeface="微软雅黑" panose="020B0503020204020204" charset="-122"/>
                <a:sym typeface="+mn-ea"/>
              </a:rPr>
              <a:t>1</a:t>
            </a:r>
            <a:r>
              <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sym typeface="+mn-ea"/>
              </a:rPr>
              <a:t>、有关审核的术语定义</a:t>
            </a:r>
            <a:endParaRPr kumimoji="1" lang="zh-CN" altLang="en-US" sz="2400" dirty="0" smtClean="0">
              <a:solidFill>
                <a:schemeClr val="bg1"/>
              </a:solidFill>
              <a:latin typeface="微软雅黑" panose="020B0503020204020204" charset="-122"/>
              <a:ea typeface="微软雅黑" panose="020B0503020204020204" charset="-122"/>
              <a:cs typeface="微软雅黑" panose="020B0503020204020204" charset="-122"/>
            </a:endParaRPr>
          </a:p>
          <a:p>
            <a:pPr eaLnBrk="0" hangingPunct="0">
              <a:lnSpc>
                <a:spcPct val="150000"/>
              </a:lnSpc>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1</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审核  为获得审核证据并对其进行客观的评价，以确定满足审核准则的程度所进行的系统的、独立的并形成文件的过程。</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eaLnBrk="0" hangingPunct="0">
              <a:lnSpc>
                <a:spcPct val="150000"/>
              </a:lnSpc>
            </a:pPr>
            <a:r>
              <a:rPr kumimoji="1" lang="zh-CN" altLang="en-US" sz="2000" dirty="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2</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a:t>
            </a:r>
            <a:r>
              <a:rPr kumimoji="1" lang="zh-CN" altLang="en-US" sz="2000" dirty="0">
                <a:solidFill>
                  <a:schemeClr val="bg1"/>
                </a:solidFill>
                <a:latin typeface="微软雅黑" panose="020B0503020204020204" charset="-122"/>
                <a:ea typeface="微软雅黑" panose="020B0503020204020204" charset="-122"/>
                <a:cs typeface="微软雅黑" panose="020B0503020204020204" charset="-122"/>
                <a:sym typeface="+mn-ea"/>
              </a:rPr>
              <a:t>方案  针对特定时间段所策划，并具有特定目的的一组（一次或多次）审核</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endPar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eaLnBrk="0" hangingPunct="0">
              <a:lnSpc>
                <a:spcPct val="150000"/>
              </a:lnSpc>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3</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）审核准则  用作依据的一组方针、程序或要求。</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eaLnBrk="0" hangingPunct="0">
              <a:lnSpc>
                <a:spcPct val="150000"/>
              </a:lnSpc>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4</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）审核证据  与审核准则有关的并且能够证实的记录、事实陈述或其他信息。</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eaLnBrk="0" hangingPunct="0">
              <a:lnSpc>
                <a:spcPct val="150000"/>
              </a:lnSpc>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5</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）审核发现  将收集到的审核证据对照审核准则进行评价的结果。</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eaLnBrk="0" hangingPunct="0">
              <a:lnSpc>
                <a:spcPct val="150000"/>
              </a:lnSpc>
            </a:pP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kumimoji="1"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6</a:t>
            </a:r>
            <a:r>
              <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）审核结论  审核组考虑了审核目标和所有审核发现后得出的最终审核结果。</a:t>
            </a:r>
            <a:endParaRPr kumimoji="1"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51857"/>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755775" y="1075055"/>
            <a:ext cx="4033520" cy="750570"/>
          </a:xfrm>
          <a:prstGeom prst="rect">
            <a:avLst/>
          </a:prstGeom>
          <a:noFill/>
        </p:spPr>
        <p:txBody>
          <a:bodyPr wrap="square" rtlCol="0">
            <a:noAutofit/>
          </a:bodyPr>
          <a:lstStyle/>
          <a:p>
            <a:pPr lvl="0" algn="l">
              <a:buClrTx/>
              <a:buSzTx/>
              <a:buNone/>
            </a:pPr>
            <a:r>
              <a:rPr lang="en-US" altLang="zh-CN" sz="2400" dirty="0" smtClean="0">
                <a:solidFill>
                  <a:schemeClr val="bg1"/>
                </a:solidFill>
                <a:latin typeface="微软雅黑" panose="020B0503020204020204" charset="-122"/>
                <a:ea typeface="微软雅黑" panose="020B0503020204020204" charset="-122"/>
                <a:cs typeface="微软雅黑" panose="020B0503020204020204" charset="-122"/>
                <a:sym typeface="+mn-ea"/>
              </a:rPr>
              <a:t> 2、管理体系审核的分类</a:t>
            </a:r>
            <a:endParaRPr kumimoji="1" lang="en-US" altLang="zh-CN" sz="2400"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graphicFrame>
        <p:nvGraphicFramePr>
          <p:cNvPr id="12" name="表格 11"/>
          <p:cNvGraphicFramePr>
            <a:graphicFrameLocks noGrp="1"/>
          </p:cNvGraphicFramePr>
          <p:nvPr>
            <p:custDataLst>
              <p:tags r:id="rId5"/>
            </p:custDataLst>
          </p:nvPr>
        </p:nvGraphicFramePr>
        <p:xfrm>
          <a:off x="1753870" y="1877060"/>
          <a:ext cx="9340850" cy="4597400"/>
        </p:xfrm>
        <a:graphic>
          <a:graphicData uri="http://schemas.openxmlformats.org/drawingml/2006/table">
            <a:tbl>
              <a:tblPr firstRow="1" bandRow="1">
                <a:tableStyleId>{5C22544A-7EE6-4342-B048-85BDC9FD1C3A}</a:tableStyleId>
              </a:tblPr>
              <a:tblGrid>
                <a:gridCol w="1697990"/>
                <a:gridCol w="2463165"/>
                <a:gridCol w="2547620"/>
                <a:gridCol w="2632075"/>
              </a:tblGrid>
              <a:tr h="530860">
                <a:tc>
                  <a:txBody>
                    <a:bodyPr/>
                    <a:lstStyle/>
                    <a:p>
                      <a:r>
                        <a:rPr lang="zh-CN" altLang="en-US" sz="1600" dirty="0" smtClean="0">
                          <a:latin typeface="微软雅黑" panose="020B0503020204020204" charset="-122"/>
                          <a:ea typeface="微软雅黑" panose="020B0503020204020204" charset="-122"/>
                        </a:rPr>
                        <a:t>审核类别</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第一方审核（内审）</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第二方审核</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第三方审核（外审）</a:t>
                      </a:r>
                      <a:endParaRPr lang="zh-CN" altLang="en-US" sz="1600" dirty="0" smtClean="0">
                        <a:latin typeface="微软雅黑" panose="020B0503020204020204" charset="-122"/>
                        <a:ea typeface="微软雅黑" panose="020B0503020204020204" charset="-122"/>
                      </a:endParaRPr>
                    </a:p>
                  </a:txBody>
                  <a:tcPr/>
                </a:tc>
              </a:tr>
              <a:tr h="529590">
                <a:tc>
                  <a:txBody>
                    <a:bodyPr/>
                    <a:lstStyle/>
                    <a:p>
                      <a:r>
                        <a:rPr lang="zh-CN" altLang="en-US" sz="1600" dirty="0" smtClean="0">
                          <a:latin typeface="微软雅黑" panose="020B0503020204020204" charset="-122"/>
                          <a:ea typeface="微软雅黑" panose="020B0503020204020204" charset="-122"/>
                        </a:rPr>
                        <a:t>审核目的</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评价和改进管理体系</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评价和选择供方</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认证注册</a:t>
                      </a:r>
                      <a:endParaRPr lang="zh-CN" altLang="en-US" sz="1600" dirty="0" smtClean="0">
                        <a:latin typeface="微软雅黑" panose="020B0503020204020204" charset="-122"/>
                        <a:ea typeface="微软雅黑" panose="020B0503020204020204" charset="-122"/>
                      </a:endParaRPr>
                    </a:p>
                  </a:txBody>
                  <a:tcPr/>
                </a:tc>
              </a:tr>
              <a:tr h="531495">
                <a:tc>
                  <a:txBody>
                    <a:bodyPr/>
                    <a:lstStyle/>
                    <a:p>
                      <a:r>
                        <a:rPr lang="zh-CN" altLang="en-US" sz="1600" dirty="0" smtClean="0">
                          <a:latin typeface="微软雅黑" panose="020B0503020204020204" charset="-122"/>
                          <a:ea typeface="微软雅黑" panose="020B0503020204020204" charset="-122"/>
                        </a:rPr>
                        <a:t>发起者</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最高管理者</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顾客</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认证机构</a:t>
                      </a:r>
                      <a:endParaRPr lang="zh-CN" altLang="en-US" sz="1600" dirty="0" smtClean="0">
                        <a:latin typeface="微软雅黑" panose="020B0503020204020204" charset="-122"/>
                        <a:ea typeface="微软雅黑" panose="020B0503020204020204" charset="-122"/>
                      </a:endParaRPr>
                    </a:p>
                  </a:txBody>
                  <a:tcPr/>
                </a:tc>
              </a:tr>
              <a:tr h="530225">
                <a:tc>
                  <a:txBody>
                    <a:bodyPr/>
                    <a:lstStyle/>
                    <a:p>
                      <a:r>
                        <a:rPr lang="zh-CN" altLang="en-US" sz="1600" dirty="0" smtClean="0">
                          <a:latin typeface="微软雅黑" panose="020B0503020204020204" charset="-122"/>
                          <a:ea typeface="微软雅黑" panose="020B0503020204020204" charset="-122"/>
                        </a:rPr>
                        <a:t>审核人员</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内审员或外聘人员</a:t>
                      </a:r>
                      <a:endParaRPr lang="zh-CN" altLang="en-US" sz="1600" dirty="0" smtClean="0">
                        <a:latin typeface="微软雅黑" panose="020B0503020204020204" charset="-122"/>
                        <a:ea typeface="微软雅黑" panose="020B0503020204020204" charset="-122"/>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600" dirty="0" smtClean="0">
                          <a:latin typeface="微软雅黑" panose="020B0503020204020204" charset="-122"/>
                          <a:ea typeface="微软雅黑" panose="020B0503020204020204" charset="-122"/>
                        </a:rPr>
                        <a:t>内审员或外聘人员</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国家注册审核员</a:t>
                      </a:r>
                      <a:endParaRPr lang="zh-CN" altLang="en-US" sz="1600" dirty="0" smtClean="0">
                        <a:latin typeface="微软雅黑" panose="020B0503020204020204" charset="-122"/>
                        <a:ea typeface="微软雅黑" panose="020B0503020204020204" charset="-122"/>
                      </a:endParaRPr>
                    </a:p>
                  </a:txBody>
                  <a:tcPr/>
                </a:tc>
              </a:tr>
              <a:tr h="828040">
                <a:tc>
                  <a:txBody>
                    <a:bodyPr/>
                    <a:lstStyle/>
                    <a:p>
                      <a:r>
                        <a:rPr lang="zh-CN" altLang="en-US" sz="1600" dirty="0" smtClean="0">
                          <a:latin typeface="微软雅黑" panose="020B0503020204020204" charset="-122"/>
                          <a:ea typeface="微软雅黑" panose="020B0503020204020204" charset="-122"/>
                        </a:rPr>
                        <a:t>审核范围</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组织策划决定</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顾客确定其有关的范围</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认证申请的范围</a:t>
                      </a:r>
                      <a:endParaRPr lang="zh-CN" altLang="en-US" sz="1600" dirty="0" smtClean="0">
                        <a:latin typeface="微软雅黑" panose="020B0503020204020204" charset="-122"/>
                        <a:ea typeface="微软雅黑" panose="020B0503020204020204" charset="-122"/>
                      </a:endParaRPr>
                    </a:p>
                  </a:txBody>
                  <a:tcPr/>
                </a:tc>
              </a:tr>
              <a:tr h="829945">
                <a:tc>
                  <a:txBody>
                    <a:bodyPr/>
                    <a:lstStyle/>
                    <a:p>
                      <a:r>
                        <a:rPr lang="zh-CN" altLang="en-US" sz="1600" dirty="0" smtClean="0">
                          <a:latin typeface="微软雅黑" panose="020B0503020204020204" charset="-122"/>
                          <a:ea typeface="微软雅黑" panose="020B0503020204020204" charset="-122"/>
                        </a:rPr>
                        <a:t>审核准则</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标准、组织的体系文件、有关法律法规</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合同要求极其规定的准则</a:t>
                      </a:r>
                      <a:endParaRPr lang="zh-CN" altLang="en-US" sz="1600" dirty="0" smtClean="0">
                        <a:latin typeface="微软雅黑" panose="020B0503020204020204" charset="-122"/>
                        <a:ea typeface="微软雅黑" panose="020B0503020204020204" charset="-122"/>
                      </a:endParaRPr>
                    </a:p>
                  </a:txBody>
                  <a:tcPr/>
                </a:tc>
                <a:tc>
                  <a:txBody>
                    <a:bodyPr/>
                    <a:lstStyle/>
                    <a:p>
                      <a:r>
                        <a:rPr lang="zh-CN" altLang="en-US" sz="1600" dirty="0" smtClean="0">
                          <a:latin typeface="微软雅黑" panose="020B0503020204020204" charset="-122"/>
                          <a:ea typeface="微软雅黑" panose="020B0503020204020204" charset="-122"/>
                        </a:rPr>
                        <a:t>标准、组织的体系文件、有关法律法规</a:t>
                      </a:r>
                      <a:endParaRPr lang="zh-CN" altLang="en-US" sz="1600" dirty="0" smtClean="0">
                        <a:latin typeface="微软雅黑" panose="020B0503020204020204" charset="-122"/>
                        <a:ea typeface="微软雅黑" panose="020B0503020204020204" charset="-122"/>
                      </a:endParaRPr>
                    </a:p>
                  </a:txBody>
                  <a:tcPr/>
                </a:tc>
              </a:tr>
              <a:tr h="817245">
                <a:tc>
                  <a:txBody>
                    <a:bodyPr/>
                    <a:lstStyle/>
                    <a:p>
                      <a:r>
                        <a:rPr lang="zh-CN" altLang="en-US" sz="1600" dirty="0" smtClean="0">
                          <a:latin typeface="微软雅黑" panose="020B0503020204020204" charset="-122"/>
                          <a:ea typeface="微软雅黑" panose="020B0503020204020204" charset="-122"/>
                        </a:rPr>
                        <a:t>改机建议</a:t>
                      </a:r>
                      <a:endParaRPr lang="zh-CN" altLang="en-US" sz="1600" dirty="0" smtClean="0">
                        <a:latin typeface="微软雅黑" panose="020B0503020204020204" charset="-122"/>
                        <a:ea typeface="微软雅黑" panose="020B0503020204020204" charset="-122"/>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600" b="0" i="0" u="none" strike="noStrike" cap="none" normalizeH="0" baseline="0" dirty="0" smtClean="0">
                          <a:ln>
                            <a:noFill/>
                          </a:ln>
                          <a:solidFill>
                            <a:schemeClr val="tx1"/>
                          </a:solidFill>
                          <a:effectLst/>
                          <a:latin typeface="微软雅黑" panose="020B0503020204020204" charset="-122"/>
                          <a:ea typeface="微软雅黑" panose="020B0503020204020204" charset="-122"/>
                        </a:rPr>
                        <a:t>可提出具体的改进建议和方法</a:t>
                      </a:r>
                      <a:endParaRPr kumimoji="0" lang="zh-CN" altLang="en-US" sz="1600" b="0" i="0" u="none" strike="noStrike" cap="none" normalizeH="0" baseline="0" dirty="0" smtClean="0">
                        <a:ln>
                          <a:noFill/>
                        </a:ln>
                        <a:solidFill>
                          <a:schemeClr val="tx1"/>
                        </a:solidFill>
                        <a:effectLst/>
                        <a:latin typeface="微软雅黑" panose="020B0503020204020204" charset="-122"/>
                        <a:ea typeface="微软雅黑" panose="020B0503020204020204" charset="-122"/>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600" b="0" i="0" u="none" strike="noStrike" cap="none" normalizeH="0" baseline="0" dirty="0" smtClean="0">
                          <a:ln>
                            <a:noFill/>
                          </a:ln>
                          <a:solidFill>
                            <a:schemeClr val="tx1"/>
                          </a:solidFill>
                          <a:effectLst/>
                          <a:latin typeface="微软雅黑" panose="020B0503020204020204" charset="-122"/>
                          <a:ea typeface="微软雅黑" panose="020B0503020204020204" charset="-122"/>
                        </a:rPr>
                        <a:t>可提出原则性的改进建议</a:t>
                      </a:r>
                      <a:endParaRPr kumimoji="0" lang="zh-CN" altLang="en-US" sz="1600" b="0" i="0" u="none" strike="noStrike" cap="none" normalizeH="0" baseline="0" dirty="0" smtClean="0">
                        <a:ln>
                          <a:noFill/>
                        </a:ln>
                        <a:solidFill>
                          <a:schemeClr val="tx1"/>
                        </a:solidFill>
                        <a:effectLst/>
                        <a:latin typeface="微软雅黑" panose="020B0503020204020204" charset="-122"/>
                        <a:ea typeface="微软雅黑" panose="020B0503020204020204" charset="-122"/>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600" b="0" i="0" u="none" strike="noStrike" cap="none" normalizeH="0" baseline="0" dirty="0" smtClean="0">
                          <a:ln>
                            <a:noFill/>
                          </a:ln>
                          <a:solidFill>
                            <a:schemeClr val="tx1"/>
                          </a:solidFill>
                          <a:effectLst/>
                          <a:latin typeface="微软雅黑" panose="020B0503020204020204" charset="-122"/>
                          <a:ea typeface="微软雅黑" panose="020B0503020204020204" charset="-122"/>
                        </a:rPr>
                        <a:t>可提出具体的改进建议和方法</a:t>
                      </a:r>
                      <a:endParaRPr kumimoji="0" lang="zh-CN" altLang="en-US" sz="1600" b="0" i="0" u="none" strike="noStrike" cap="none" normalizeH="0" baseline="0" dirty="0" smtClean="0">
                        <a:ln>
                          <a:noFill/>
                        </a:ln>
                        <a:solidFill>
                          <a:schemeClr val="tx1"/>
                        </a:solidFill>
                        <a:effectLst/>
                        <a:latin typeface="微软雅黑" panose="020B0503020204020204" charset="-122"/>
                        <a:ea typeface="微软雅黑" panose="020B0503020204020204" charset="-122"/>
                      </a:endParaRPr>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6138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812925" y="1484630"/>
            <a:ext cx="10506710" cy="4024630"/>
          </a:xfrm>
          <a:prstGeom prst="rect">
            <a:avLst/>
          </a:prstGeom>
          <a:noFill/>
        </p:spPr>
        <p:txBody>
          <a:bodyPr wrap="square" rtlCol="0">
            <a:noAutofit/>
          </a:bodyPr>
          <a:lstStyle/>
          <a:p>
            <a:endParaRPr kumimoji="1" lang="en-US" altLang="zh-CN" sz="2400" dirty="0">
              <a:solidFill>
                <a:schemeClr val="bg1"/>
              </a:solidFill>
              <a:latin typeface="宋体" panose="02010600030101010101" pitchFamily="2" charset="-122"/>
              <a:ea typeface="宋体" panose="02010600030101010101" pitchFamily="2" charset="-122"/>
            </a:endParaRPr>
          </a:p>
          <a:p>
            <a:pPr>
              <a:lnSpc>
                <a:spcPct val="150000"/>
              </a:lnSpc>
              <a:buNone/>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3 </a:t>
            </a: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管理体系审核的特点</a:t>
            </a:r>
            <a:endParaRPr lang="en-US" altLang="zh-CN" sz="20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buNone/>
            </a:pP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管理体系审核实施一种系统评价活动。</a:t>
            </a:r>
            <a:endPar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buNone/>
            </a:pP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    管理体系审核是一种独立的评价活动。</a:t>
            </a:r>
            <a:endPar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buNone/>
            </a:pP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    管理体系审核过程是一种抽样过程（获取审核证据抽样）。</a:t>
            </a:r>
            <a:endPar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buNone/>
            </a:pP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按过程评价管理体系。</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pPr>
            <a:endParaRPr kumimoji="1" lang="en-US" altLang="zh-CN" sz="2400" dirty="0" smtClean="0">
              <a:solidFill>
                <a:schemeClr val="bg1"/>
              </a:solidFill>
              <a:latin typeface="宋体" panose="02010600030101010101" pitchFamily="2" charset="-122"/>
              <a:ea typeface="宋体" panose="02010600030101010101" pitchFamily="2" charset="-122"/>
            </a:endParaRPr>
          </a:p>
          <a:p>
            <a:endParaRPr kumimoji="1" lang="en-US" altLang="zh-CN" sz="2400" dirty="0" smtClean="0">
              <a:solidFill>
                <a:schemeClr val="bg1"/>
              </a:solidFill>
              <a:latin typeface="宋体" panose="02010600030101010101" pitchFamily="2" charset="-122"/>
              <a:ea typeface="宋体" panose="02010600030101010101" pitchFamily="2" charset="-122"/>
            </a:endParaRPr>
          </a:p>
          <a:p>
            <a:endParaRPr kumimoji="1" lang="en-US" altLang="zh-CN" sz="2400" dirty="0" smtClean="0">
              <a:solidFill>
                <a:schemeClr val="bg1"/>
              </a:solidFill>
              <a:latin typeface="宋体" panose="02010600030101010101" pitchFamily="2" charset="-122"/>
              <a:ea typeface="宋体" panose="02010600030101010101" pitchFamily="2" charset="-122"/>
            </a:endParaRPr>
          </a:p>
          <a:p>
            <a:endParaRPr kumimoji="1" lang="en-US" altLang="zh-CN" sz="2400" dirty="0">
              <a:solidFill>
                <a:schemeClr val="bg1"/>
              </a:solidFill>
              <a:latin typeface="宋体" panose="02010600030101010101" pitchFamily="2" charset="-122"/>
              <a:ea typeface="宋体" panose="02010600030101010101" pitchFamily="2"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8678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3" name="文本框 2"/>
          <p:cNvSpPr txBox="1"/>
          <p:nvPr/>
        </p:nvSpPr>
        <p:spPr>
          <a:xfrm>
            <a:off x="1851025" y="703580"/>
            <a:ext cx="7415530" cy="5012055"/>
          </a:xfrm>
          <a:prstGeom prst="rect">
            <a:avLst/>
          </a:prstGeom>
          <a:noFill/>
        </p:spPr>
        <p:txBody>
          <a:bodyPr wrap="square" rtlCol="0">
            <a:noAutofit/>
          </a:bodyPr>
          <a:lstStyle/>
          <a:p>
            <a:endParaRPr kumimoji="1" lang="en-US" altLang="zh-CN" sz="2400" dirty="0">
              <a:solidFill>
                <a:schemeClr val="bg1"/>
              </a:solidFill>
              <a:latin typeface="宋体" panose="02010600030101010101" pitchFamily="2" charset="-122"/>
              <a:ea typeface="宋体" panose="02010600030101010101" pitchFamily="2" charset="-122"/>
            </a:endParaRPr>
          </a:p>
          <a:p>
            <a:endParaRPr kumimoji="1" lang="en-US" altLang="zh-CN" sz="2400" dirty="0" smtClean="0">
              <a:solidFill>
                <a:schemeClr val="bg1"/>
              </a:solidFill>
              <a:latin typeface="宋体" panose="02010600030101010101" pitchFamily="2" charset="-122"/>
              <a:ea typeface="宋体" panose="02010600030101010101" pitchFamily="2" charset="-122"/>
              <a:sym typeface="+mn-ea"/>
            </a:endParaRPr>
          </a:p>
          <a:p>
            <a:pPr>
              <a:buNone/>
            </a:pPr>
            <a:r>
              <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4 </a:t>
            </a:r>
            <a:r>
              <a:rPr lang="zh-CN" altLang="en-US" sz="24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、审核原则</a:t>
            </a:r>
            <a:endParaRPr lang="en-US" altLang="zh-CN" sz="2400" b="1"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buNone/>
            </a:pPr>
            <a:r>
              <a:rPr lang="en-US" altLang="zh-CN" sz="24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1</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、诚实正直 </a:t>
            </a: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职业的基础。</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buNone/>
            </a:pP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2</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、公正表述 </a:t>
            </a: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真实、准确地报告的义务。</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buNone/>
            </a:pP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3</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、职业素养 </a:t>
            </a: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在审核中勤奋并具有判断力。</a:t>
            </a:r>
            <a:endPar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buNone/>
            </a:pP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4</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、保密性 </a:t>
            </a: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信息安全。</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buNone/>
            </a:pP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5</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、独立性 </a:t>
            </a: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审核的公正性和审核结论的客观性的基础。</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pPr>
              <a:lnSpc>
                <a:spcPct val="150000"/>
              </a:lnSpc>
              <a:buNone/>
            </a:pP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6</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、基于证据的方法 </a:t>
            </a:r>
            <a:r>
              <a:rPr lang="en-US" altLang="zh-CN"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 </a:t>
            </a:r>
            <a:r>
              <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sym typeface="+mn-ea"/>
              </a:rPr>
              <a:t>在一个系统的审核过程中，得出可靠的和可重现的审核结论的合理方法。</a:t>
            </a:r>
            <a:endParaRPr lang="zh-CN" altLang="en-US" sz="2000" dirty="0" smtClean="0">
              <a:solidFill>
                <a:schemeClr val="bg1"/>
              </a:solidFill>
              <a:latin typeface="微软雅黑" panose="020B0503020204020204" charset="-122"/>
              <a:ea typeface="微软雅黑" panose="020B0503020204020204" charset="-122"/>
              <a:cs typeface="微软雅黑" panose="020B0503020204020204" charset="-122"/>
            </a:endParaRPr>
          </a:p>
          <a:p>
            <a:endParaRPr kumimoji="1" lang="en-US" altLang="zh-CN" sz="2400" dirty="0" smtClean="0">
              <a:solidFill>
                <a:schemeClr val="bg1"/>
              </a:solidFill>
              <a:latin typeface="宋体" panose="02010600030101010101" pitchFamily="2" charset="-122"/>
              <a:ea typeface="宋体" panose="02010600030101010101" pitchFamily="2" charset="-122"/>
            </a:endParaRPr>
          </a:p>
          <a:p>
            <a:endParaRPr kumimoji="1" lang="en-US" altLang="zh-CN" sz="2400" dirty="0" smtClean="0">
              <a:solidFill>
                <a:schemeClr val="bg1"/>
              </a:solidFill>
              <a:latin typeface="宋体" panose="02010600030101010101" pitchFamily="2" charset="-122"/>
              <a:ea typeface="宋体" panose="02010600030101010101" pitchFamily="2"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8"/>
          <p:cNvPicPr>
            <a:picLocks noChangeAspect="1"/>
          </p:cNvPicPr>
          <p:nvPr/>
        </p:nvPicPr>
        <p:blipFill>
          <a:blip r:embed="rId1" cstate="print"/>
          <a:stretch>
            <a:fillRect/>
          </a:stretch>
        </p:blipFill>
        <p:spPr>
          <a:xfrm rot="21600000">
            <a:off x="-1" y="-86782"/>
            <a:ext cx="12192000" cy="6858000"/>
          </a:xfrm>
          <a:prstGeom prst="rect">
            <a:avLst/>
          </a:prstGeom>
        </p:spPr>
      </p:pic>
      <p:sp>
        <p:nvSpPr>
          <p:cNvPr id="24" name="textbox 24"/>
          <p:cNvSpPr/>
          <p:nvPr/>
        </p:nvSpPr>
        <p:spPr>
          <a:xfrm>
            <a:off x="560618" y="736871"/>
            <a:ext cx="2011045" cy="1473200"/>
          </a:xfrm>
          <a:prstGeom prst="rect">
            <a:avLst/>
          </a:prstGeom>
        </p:spPr>
        <p:txBody>
          <a:bodyPr vert="horz" wrap="square" lIns="0" tIns="0" rIns="0" bIns="0"/>
          <a:lstStyle/>
          <a:p>
            <a:pPr algn="l" rtl="0" eaLnBrk="0">
              <a:lnSpc>
                <a:spcPct val="83000"/>
              </a:lnSpc>
            </a:pPr>
            <a:endParaRPr lang="en-US" altLang="en-US" sz="100" dirty="0"/>
          </a:p>
          <a:p>
            <a:pPr marL="12700" algn="l" rtl="0" eaLnBrk="0">
              <a:lnSpc>
                <a:spcPts val="11400"/>
              </a:lnSpc>
            </a:pPr>
            <a:r>
              <a:rPr sz="8800" kern="0" spc="3830" dirty="0">
                <a:solidFill>
                  <a:srgbClr val="FF6700">
                    <a:alpha val="100000"/>
                  </a:srgbClr>
                </a:solidFill>
                <a:latin typeface="微软雅黑" panose="020B0503020204020204" charset="-122"/>
                <a:ea typeface="微软雅黑" panose="020B0503020204020204" charset="-122"/>
                <a:cs typeface="微软雅黑" panose="020B0503020204020204" charset="-122"/>
              </a:rPr>
              <a:t>□</a:t>
            </a:r>
            <a:endParaRPr lang="en-US" altLang="en-US" sz="5100" baseline="37000" dirty="0"/>
          </a:p>
        </p:txBody>
      </p:sp>
      <p:sp>
        <p:nvSpPr>
          <p:cNvPr id="26" name="rect"/>
          <p:cNvSpPr/>
          <p:nvPr/>
        </p:nvSpPr>
        <p:spPr>
          <a:xfrm>
            <a:off x="9060548" y="4690694"/>
            <a:ext cx="1365250" cy="1365250"/>
          </a:xfrm>
          <a:prstGeom prst="rect">
            <a:avLst/>
          </a:prstGeom>
          <a:solidFill>
            <a:srgbClr val="DFFF82">
              <a:alpha val="100000"/>
            </a:srgbClr>
          </a:solidFill>
          <a:ln cap="flat">
            <a:noFill/>
            <a:prstDash val="solid"/>
            <a:miter lim="0"/>
          </a:ln>
        </p:spPr>
        <p:txBody>
          <a:bodyPr rtlCol="0"/>
          <a:lstStyle/>
          <a:p>
            <a:pPr algn="ctr"/>
            <a:endParaRPr lang="zh-CN" altLang="en-US"/>
          </a:p>
        </p:txBody>
      </p:sp>
      <p:grpSp>
        <p:nvGrpSpPr>
          <p:cNvPr id="2" name="group 2"/>
          <p:cNvGrpSpPr/>
          <p:nvPr/>
        </p:nvGrpSpPr>
        <p:grpSpPr>
          <a:xfrm rot="21600000">
            <a:off x="8732367" y="6054128"/>
            <a:ext cx="334530" cy="328180"/>
            <a:chOff x="0" y="0"/>
            <a:chExt cx="334530" cy="328180"/>
          </a:xfrm>
        </p:grpSpPr>
        <p:sp>
          <p:nvSpPr>
            <p:cNvPr id="28" name="path"/>
            <p:cNvSpPr/>
            <p:nvPr/>
          </p:nvSpPr>
          <p:spPr>
            <a:xfrm>
              <a:off x="6350" y="0"/>
              <a:ext cx="321830" cy="321830"/>
            </a:xfrm>
            <a:custGeom>
              <a:avLst/>
              <a:gdLst/>
              <a:ahLst/>
              <a:cxnLst/>
              <a:rect l="0" t="0" r="0" b="0"/>
              <a:pathLst>
                <a:path w="506" h="506">
                  <a:moveTo>
                    <a:pt x="0" y="0"/>
                  </a:moveTo>
                  <a:lnTo>
                    <a:pt x="506" y="0"/>
                  </a:lnTo>
                  <a:lnTo>
                    <a:pt x="506" y="506"/>
                  </a:lnTo>
                  <a:lnTo>
                    <a:pt x="0" y="506"/>
                  </a:lnTo>
                  <a:lnTo>
                    <a:pt x="0" y="0"/>
                  </a:lnTo>
                  <a:close/>
                </a:path>
              </a:pathLst>
            </a:custGeom>
            <a:solidFill>
              <a:srgbClr val="FEA022">
                <a:alpha val="100000"/>
              </a:srgbClr>
            </a:solidFill>
            <a:ln cap="flat">
              <a:noFill/>
              <a:prstDash val="solid"/>
              <a:miter lim="0"/>
            </a:ln>
          </p:spPr>
          <p:txBody>
            <a:bodyPr rtlCol="0"/>
            <a:lstStyle/>
            <a:p>
              <a:pPr algn="ctr"/>
              <a:endParaRPr lang="zh-CN" altLang="en-US"/>
            </a:p>
          </p:txBody>
        </p:sp>
        <p:sp>
          <p:nvSpPr>
            <p:cNvPr id="30" name="path"/>
            <p:cNvSpPr/>
            <p:nvPr/>
          </p:nvSpPr>
          <p:spPr>
            <a:xfrm>
              <a:off x="0" y="0"/>
              <a:ext cx="334530" cy="328180"/>
            </a:xfrm>
            <a:custGeom>
              <a:avLst/>
              <a:gdLst/>
              <a:ahLst/>
              <a:cxnLst/>
              <a:rect l="0" t="0" r="0" b="0"/>
              <a:pathLst>
                <a:path w="526" h="516">
                  <a:moveTo>
                    <a:pt x="516" y="0"/>
                  </a:moveTo>
                  <a:lnTo>
                    <a:pt x="516" y="506"/>
                  </a:lnTo>
                  <a:lnTo>
                    <a:pt x="10" y="506"/>
                  </a:lnTo>
                  <a:lnTo>
                    <a:pt x="10" y="0"/>
                  </a:lnTo>
                </a:path>
              </a:pathLst>
            </a:custGeom>
            <a:noFill/>
            <a:ln w="12700" cap="flat">
              <a:solidFill>
                <a:srgbClr val="94C600">
                  <a:alpha val="100000"/>
                </a:srgbClr>
              </a:solidFill>
              <a:prstDash val="solid"/>
              <a:miter lim="800000"/>
            </a:ln>
          </p:spPr>
          <p:txBody>
            <a:bodyPr rtlCol="0"/>
            <a:lstStyle/>
            <a:p>
              <a:pPr algn="ctr"/>
              <a:endParaRPr lang="zh-CN" altLang="en-US"/>
            </a:p>
          </p:txBody>
        </p:sp>
      </p:grpSp>
      <p:sp>
        <p:nvSpPr>
          <p:cNvPr id="32" name="textbox 32"/>
          <p:cNvSpPr/>
          <p:nvPr/>
        </p:nvSpPr>
        <p:spPr>
          <a:xfrm>
            <a:off x="8726017" y="5290334"/>
            <a:ext cx="1529714" cy="805180"/>
          </a:xfrm>
          <a:prstGeom prst="rect">
            <a:avLst/>
          </a:prstGeom>
        </p:spPr>
        <p:txBody>
          <a:bodyPr vert="horz" wrap="square" lIns="0" tIns="0" rIns="0" bIns="0"/>
          <a:lstStyle/>
          <a:p>
            <a:pPr algn="l" rtl="0" eaLnBrk="0">
              <a:lnSpc>
                <a:spcPct val="87000"/>
              </a:lnSpc>
            </a:pPr>
            <a:endParaRPr lang="en-US" altLang="en-US" sz="100" dirty="0"/>
          </a:p>
          <a:p>
            <a:pPr algn="r" rtl="0" eaLnBrk="0">
              <a:lnSpc>
                <a:spcPct val="98000"/>
              </a:lnSpc>
            </a:pPr>
            <a:r>
              <a:rPr sz="1400" kern="0" spc="-30" dirty="0">
                <a:ln w="6527" cap="flat" cmpd="sng">
                  <a:solidFill>
                    <a:srgbClr val="FF0000">
                      <a:alpha val="100000"/>
                    </a:srgbClr>
                  </a:solidFill>
                  <a:prstDash val="solid"/>
                  <a:miter lim="10"/>
                </a:ln>
                <a:solidFill>
                  <a:srgbClr val="FF0000">
                    <a:alpha val="100000"/>
                  </a:srgbClr>
                </a:solidFill>
                <a:latin typeface="Arial" panose="020B0604020202020204"/>
                <a:ea typeface="Arial" panose="020B0604020202020204"/>
                <a:cs typeface="Arial" panose="020B0604020202020204"/>
              </a:rPr>
              <a:t>CONTENTS</a:t>
            </a:r>
            <a:endParaRPr lang="en-US" altLang="en-US" sz="1400" dirty="0"/>
          </a:p>
          <a:p>
            <a:pPr algn="l" rtl="0" eaLnBrk="0">
              <a:lnSpc>
                <a:spcPct val="124000"/>
              </a:lnSpc>
            </a:pPr>
            <a:endParaRPr lang="en-US" altLang="en-US" sz="1000" dirty="0"/>
          </a:p>
          <a:p>
            <a:pPr algn="l" rtl="0" eaLnBrk="0">
              <a:lnSpc>
                <a:spcPct val="124000"/>
              </a:lnSpc>
            </a:pPr>
            <a:endParaRPr lang="en-US" altLang="en-US" sz="1000" dirty="0"/>
          </a:p>
          <a:p>
            <a:pPr algn="l" rtl="0" eaLnBrk="0">
              <a:lnSpc>
                <a:spcPct val="126000"/>
              </a:lnSpc>
            </a:pPr>
            <a:endParaRPr lang="en-US" altLang="en-US" sz="200" dirty="0"/>
          </a:p>
          <a:p>
            <a:pPr marL="12700" algn="l" rtl="0" eaLnBrk="0">
              <a:lnSpc>
                <a:spcPts val="1205"/>
              </a:lnSpc>
              <a:tabLst>
                <a:tab pos="333375" algn="l"/>
              </a:tabLst>
            </a:pPr>
            <a:r>
              <a:rPr sz="1000" u="sng" kern="0" spc="0" dirty="0">
                <a:solidFill>
                  <a:srgbClr val="000000">
                    <a:alpha val="100000"/>
                  </a:srgbClr>
                </a:solidFill>
                <a:latin typeface="Arial" panose="020B0604020202020204"/>
                <a:ea typeface="Arial" panose="020B0604020202020204"/>
                <a:cs typeface="Arial" panose="020B0604020202020204"/>
              </a:rPr>
              <a:t>	</a:t>
            </a:r>
            <a:endParaRPr lang="en-US" altLang="en-US" sz="1000" dirty="0"/>
          </a:p>
        </p:txBody>
      </p:sp>
      <p:pic>
        <p:nvPicPr>
          <p:cNvPr id="34" name="picture 34"/>
          <p:cNvPicPr>
            <a:picLocks noChangeAspect="1"/>
          </p:cNvPicPr>
          <p:nvPr/>
        </p:nvPicPr>
        <p:blipFill>
          <a:blip r:embed="rId2" cstate="print"/>
          <a:stretch>
            <a:fillRect/>
          </a:stretch>
        </p:blipFill>
        <p:spPr>
          <a:xfrm rot="21600000">
            <a:off x="0" y="0"/>
            <a:ext cx="1313815" cy="755650"/>
          </a:xfrm>
          <a:prstGeom prst="rect">
            <a:avLst/>
          </a:prstGeom>
        </p:spPr>
      </p:pic>
      <p:pic>
        <p:nvPicPr>
          <p:cNvPr id="36" name="picture 36"/>
          <p:cNvPicPr>
            <a:picLocks noChangeAspect="1"/>
          </p:cNvPicPr>
          <p:nvPr/>
        </p:nvPicPr>
        <p:blipFill>
          <a:blip r:embed="rId3" cstate="print"/>
          <a:stretch>
            <a:fillRect/>
          </a:stretch>
        </p:blipFill>
        <p:spPr>
          <a:xfrm rot="21600000">
            <a:off x="10954384" y="6375717"/>
            <a:ext cx="1187449" cy="395286"/>
          </a:xfrm>
          <a:prstGeom prst="rect">
            <a:avLst/>
          </a:prstGeom>
        </p:spPr>
      </p:pic>
      <p:graphicFrame>
        <p:nvGraphicFramePr>
          <p:cNvPr id="38" name="table 38"/>
          <p:cNvGraphicFramePr>
            <a:graphicFrameLocks noGrp="1"/>
          </p:cNvGraphicFramePr>
          <p:nvPr/>
        </p:nvGraphicFramePr>
        <p:xfrm>
          <a:off x="9918187" y="3934569"/>
          <a:ext cx="513715" cy="501014"/>
        </p:xfrm>
        <a:graphic>
          <a:graphicData uri="http://schemas.openxmlformats.org/drawingml/2006/table">
            <a:tbl>
              <a:tblPr/>
              <a:tblGrid>
                <a:gridCol w="513715"/>
              </a:tblGrid>
              <a:tr h="501014">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tcPr>
                </a:tc>
              </a:tr>
            </a:tbl>
          </a:graphicData>
        </a:graphic>
      </p:graphicFrame>
      <p:pic>
        <p:nvPicPr>
          <p:cNvPr id="40" name="picture 40"/>
          <p:cNvPicPr>
            <a:picLocks noChangeAspect="1"/>
          </p:cNvPicPr>
          <p:nvPr/>
        </p:nvPicPr>
        <p:blipFill>
          <a:blip r:embed="rId4" cstate="print"/>
          <a:stretch>
            <a:fillRect/>
          </a:stretch>
        </p:blipFill>
        <p:spPr>
          <a:xfrm rot="21600000">
            <a:off x="9924542" y="3940924"/>
            <a:ext cx="501248" cy="501243"/>
          </a:xfrm>
          <a:prstGeom prst="rect">
            <a:avLst/>
          </a:prstGeom>
        </p:spPr>
      </p:pic>
      <p:graphicFrame>
        <p:nvGraphicFramePr>
          <p:cNvPr id="42" name="table 42"/>
          <p:cNvGraphicFramePr>
            <a:graphicFrameLocks noGrp="1"/>
          </p:cNvGraphicFramePr>
          <p:nvPr/>
        </p:nvGraphicFramePr>
        <p:xfrm>
          <a:off x="10626217" y="5725947"/>
          <a:ext cx="334009" cy="321309"/>
        </p:xfrm>
        <a:graphic>
          <a:graphicData uri="http://schemas.openxmlformats.org/drawingml/2006/table">
            <a:tbl>
              <a:tblPr>
                <a:solidFill>
                  <a:srgbClr val="FF6700"/>
                </a:solidFill>
              </a:tblPr>
              <a:tblGrid>
                <a:gridCol w="334009"/>
              </a:tblGrid>
              <a:tr h="321309">
                <a:tc>
                  <a:txBody>
                    <a:bodyPr/>
                    <a:lstStyle/>
                    <a:p>
                      <a:pPr algn="l" rtl="0" eaLnBrk="0">
                        <a:lnSpc>
                          <a:spcPct val="100000"/>
                        </a:lnSpc>
                      </a:pPr>
                      <a:endParaRPr lang="en-US" altLang="en-US" sz="1000" dirty="0"/>
                    </a:p>
                  </a:txBody>
                  <a:tcPr marL="0" marR="0" marT="0" marB="0">
                    <a:lnL w="12700" cap="flat" cmpd="sng" algn="ctr">
                      <a:solidFill>
                        <a:srgbClr val="FF6700"/>
                      </a:solidFill>
                      <a:prstDash val="solid"/>
                      <a:round/>
                      <a:headEnd type="none" w="med" len="med"/>
                      <a:tailEnd type="none" w="med" len="med"/>
                    </a:lnL>
                    <a:lnR w="12700" cap="flat" cmpd="sng" algn="ctr">
                      <a:solidFill>
                        <a:srgbClr val="FF6700"/>
                      </a:solidFill>
                      <a:prstDash val="solid"/>
                      <a:round/>
                      <a:headEnd type="none" w="med" len="med"/>
                      <a:tailEnd type="none" w="med" len="med"/>
                    </a:lnR>
                    <a:lnT w="12700" cap="flat" cmpd="sng" algn="ctr">
                      <a:solidFill>
                        <a:srgbClr val="FF6700"/>
                      </a:solidFill>
                      <a:prstDash val="solid"/>
                      <a:round/>
                      <a:headEnd type="none" w="med" len="med"/>
                      <a:tailEnd type="none" w="med" len="med"/>
                    </a:lnT>
                    <a:lnB w="12700" cap="flat" cmpd="sng" algn="ctr">
                      <a:solidFill>
                        <a:srgbClr val="FF6700"/>
                      </a:solidFill>
                      <a:prstDash val="solid"/>
                      <a:round/>
                      <a:headEnd type="none" w="med" len="med"/>
                      <a:tailEnd type="none" w="med" len="med"/>
                    </a:lnB>
                    <a:solidFill>
                      <a:srgbClr val="FF6700"/>
                    </a:solidFill>
                  </a:tcPr>
                </a:tc>
              </a:tr>
            </a:tbl>
          </a:graphicData>
        </a:graphic>
      </p:graphicFrame>
      <p:sp>
        <p:nvSpPr>
          <p:cNvPr id="4" name="textbox 20"/>
          <p:cNvSpPr/>
          <p:nvPr/>
        </p:nvSpPr>
        <p:spPr>
          <a:xfrm>
            <a:off x="2160270" y="2075180"/>
            <a:ext cx="7608570" cy="2615565"/>
          </a:xfrm>
          <a:prstGeom prst="rect">
            <a:avLst/>
          </a:prstGeom>
        </p:spPr>
        <p:txBody>
          <a:bodyPr vert="horz" wrap="square" lIns="0" tIns="0" rIns="0" bIns="0"/>
          <a:lstStyle/>
          <a:p>
            <a:pPr algn="l" rtl="0" eaLnBrk="0">
              <a:lnSpc>
                <a:spcPct val="80000"/>
              </a:lnSpc>
            </a:pPr>
            <a:endParaRPr lang="en-US" altLang="en-US" sz="100" dirty="0"/>
          </a:p>
          <a:p>
            <a:pPr lvl="0" algn="l">
              <a:buClrTx/>
              <a:buSzTx/>
              <a:buNone/>
            </a:pPr>
            <a:r>
              <a:rPr lang="en-US" sz="3900" b="1" kern="0" spc="100" dirty="0">
                <a:solidFill>
                  <a:schemeClr val="tx1">
                    <a:alpha val="100000"/>
                  </a:schemeClr>
                </a:solidFill>
                <a:latin typeface="Times New Roman" panose="02020603050405020304"/>
                <a:ea typeface="Times New Roman" panose="02020603050405020304"/>
                <a:cs typeface="Times New Roman" panose="02020603050405020304"/>
              </a:rPr>
              <a:t>  </a:t>
            </a:r>
            <a:r>
              <a:rPr lang="zh-CN" altLang="en-US" sz="3900" b="1" dirty="0" smtClean="0">
                <a:solidFill>
                  <a:schemeClr val="tx1"/>
                </a:solidFill>
                <a:latin typeface="微软雅黑" panose="020B0503020204020204" charset="-122"/>
                <a:ea typeface="微软雅黑" panose="020B0503020204020204" charset="-122"/>
                <a:cs typeface="微软雅黑" panose="020B0503020204020204" charset="-122"/>
                <a:sym typeface="+mn-ea"/>
              </a:rPr>
              <a:t>1、内部审核基础知识</a:t>
            </a:r>
            <a:endParaRPr lang="zh-CN" altLang="en-US" sz="3900" b="1" dirty="0" smtClean="0">
              <a:solidFill>
                <a:schemeClr val="tx1"/>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endParaRPr lang="zh-CN" altLang="en-US" sz="3900" b="1" dirty="0" smtClean="0">
              <a:solidFill>
                <a:srgbClr val="000000"/>
              </a:solidFill>
              <a:latin typeface="微软雅黑" panose="020B0503020204020204" charset="-122"/>
              <a:ea typeface="微软雅黑" panose="020B0503020204020204" charset="-122"/>
              <a:cs typeface="微软雅黑" panose="020B0503020204020204" charset="-122"/>
              <a:sym typeface="+mn-ea"/>
            </a:endParaRPr>
          </a:p>
          <a:p>
            <a:pPr lvl="0" algn="l">
              <a:buClrTx/>
              <a:buSzTx/>
              <a:buNone/>
            </a:pPr>
            <a:r>
              <a:rPr lang="zh-CN" altLang="en-US" sz="3900" b="1" dirty="0" smtClean="0">
                <a:solidFill>
                  <a:srgbClr val="000000"/>
                </a:solidFill>
                <a:latin typeface="微软雅黑" panose="020B0503020204020204" charset="-122"/>
                <a:ea typeface="微软雅黑" panose="020B0503020204020204" charset="-122"/>
                <a:cs typeface="微软雅黑" panose="020B0503020204020204" charset="-122"/>
                <a:sym typeface="+mn-ea"/>
              </a:rPr>
              <a:t>  </a:t>
            </a:r>
            <a:r>
              <a:rPr lang="zh-CN" altLang="en-US" sz="3900" b="1" dirty="0" smtClean="0">
                <a:solidFill>
                  <a:srgbClr val="FF0000"/>
                </a:solidFill>
                <a:latin typeface="微软雅黑" panose="020B0503020204020204" charset="-122"/>
                <a:ea typeface="微软雅黑" panose="020B0503020204020204" charset="-122"/>
                <a:cs typeface="微软雅黑" panose="020B0503020204020204" charset="-122"/>
                <a:sym typeface="+mn-ea"/>
              </a:rPr>
              <a:t>2、内部审核的实施和要求</a:t>
            </a:r>
            <a:endParaRPr lang="zh-CN" altLang="en-US" sz="3900" b="1" dirty="0" smtClean="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12700" algn="l" rtl="0" eaLnBrk="0">
              <a:lnSpc>
                <a:spcPct val="100000"/>
              </a:lnSpc>
            </a:pPr>
            <a:endParaRPr lang="zh-CN" altLang="en-US" sz="3900" b="1" dirty="0" smtClean="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tags/tag1.xml><?xml version="1.0" encoding="utf-8"?>
<p:tagLst xmlns:p="http://schemas.openxmlformats.org/presentationml/2006/main">
  <p:tag name="TABLE_ENDDRAG_ORIGIN_RECT" val="735*362"/>
  <p:tag name="TABLE_ENDDRAG_RECT" val="138*154*735*362"/>
</p:tagLst>
</file>

<file path=ppt/tags/tag2.xml><?xml version="1.0" encoding="utf-8"?>
<p:tagLst xmlns:p="http://schemas.openxmlformats.org/presentationml/2006/main">
  <p:tag name="TABLE_ENDDRAG_ORIGIN_RECT" val="725*420"/>
  <p:tag name="TABLE_ENDDRAG_RECT" val="149*65*725*420"/>
</p:tagLst>
</file>

<file path=ppt/tags/tag3.xml><?xml version="1.0" encoding="utf-8"?>
<p:tagLst xmlns:p="http://schemas.openxmlformats.org/presentationml/2006/main">
  <p:tag name="COMMONDATA" val="eyJoZGlkIjoiMjM1MWI1OWRkOTczMzM1ZDA2ZDJhOTMyOTg1NWUwNGIifQ=="/>
  <p:tag name="commondata" val="eyJoZGlkIjoiNzdlMTgzY2I4NjUyMGYyNjYwZjBlMDQxMDg3Mzc3ZTgifQ=="/>
</p:tagLst>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satMod val="110000"/>
                <a:lumMod val="105000"/>
                <a:tint val="67000"/>
              </a:schemeClr>
            </a:gs>
            <a:gs pos="50000">
              <a:schemeClr val="phClr">
                <a:lumMod val="105000"/>
                <a:satMod val="103000"/>
                <a:tint val="73000"/>
              </a:schemeClr>
            </a:gs>
            <a:gs pos="100000">
              <a:schemeClr val="phClr">
                <a:satMod val="105000"/>
                <a:lumMod val="109000"/>
                <a:tint val="81000"/>
              </a:schemeClr>
            </a:gs>
          </a:gsLst>
          <a:lin ang="5400000" scaled="0"/>
        </a:gradFill>
        <a:gradFill rotWithShape="1">
          <a:gsLst>
            <a:gs pos="0">
              <a:schemeClr val="phClr">
                <a:satMod val="103000"/>
                <a:lumMod val="102000"/>
                <a:shade val="94000"/>
              </a:schemeClr>
            </a:gs>
            <a:gs pos="50000">
              <a:schemeClr val="phClr">
                <a:lumMod val="110000"/>
                <a:satMod val="100000"/>
                <a:tint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5522</Words>
  <Application>WPS 演示</Application>
  <PresentationFormat>自定义</PresentationFormat>
  <Paragraphs>696</Paragraphs>
  <Slides>32</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32</vt:i4>
      </vt:variant>
    </vt:vector>
  </HeadingPairs>
  <TitlesOfParts>
    <vt:vector size="43" baseType="lpstr">
      <vt:lpstr>Arial</vt:lpstr>
      <vt:lpstr>宋体</vt:lpstr>
      <vt:lpstr>Wingdings</vt:lpstr>
      <vt:lpstr>新宋体</vt:lpstr>
      <vt:lpstr>Times New Roman</vt:lpstr>
      <vt:lpstr>微软雅黑</vt:lpstr>
      <vt:lpstr>Arial</vt:lpstr>
      <vt:lpstr>Arial Unicode MS</vt:lpstr>
      <vt:lpstr>Calibri</vt:lpstr>
      <vt:lpstr>Webdings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简简单单</cp:lastModifiedBy>
  <cp:revision>780</cp:revision>
  <dcterms:created xsi:type="dcterms:W3CDTF">2024-03-20T07:53:00Z</dcterms:created>
  <dcterms:modified xsi:type="dcterms:W3CDTF">2026-01-15T01:13:43Z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O">
    <vt:lpwstr>wqlLaW5nc29mdCBQREYgdG8gV1BTIDkw</vt:lpwstr>
  </property>
  <property fmtid="{D5CDD505-2E9C-101B-9397-08002B2CF9AE}" pid="3" name="Created">
    <vt:filetime>2024-04-21T15:30:46Z</vt:filetime>
  </property>
  <property fmtid="{D5CDD505-2E9C-101B-9397-08002B2CF9AE}" pid="4" name="ICV">
    <vt:lpwstr>D036B091CD414BD3AD77151A7A497146_12</vt:lpwstr>
  </property>
  <property fmtid="{D5CDD505-2E9C-101B-9397-08002B2CF9AE}" pid="5" name="KSOProductBuildVer">
    <vt:lpwstr>2052-12.1.0.24034</vt:lpwstr>
  </property>
</Properties>
</file>